
<file path=[Content_Types].xml><?xml version="1.0" encoding="utf-8"?>
<Types xmlns="http://schemas.openxmlformats.org/package/2006/content-types">
  <Default Extension="1"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4"/>
  </p:sldMasterIdLst>
  <p:notesMasterIdLst>
    <p:notesMasterId r:id="rId28"/>
  </p:notesMasterIdLst>
  <p:sldIdLst>
    <p:sldId id="256" r:id="rId5"/>
    <p:sldId id="260" r:id="rId6"/>
    <p:sldId id="1996" r:id="rId7"/>
    <p:sldId id="1984" r:id="rId8"/>
    <p:sldId id="1991" r:id="rId9"/>
    <p:sldId id="1987" r:id="rId10"/>
    <p:sldId id="1988" r:id="rId11"/>
    <p:sldId id="1980" r:id="rId12"/>
    <p:sldId id="1992" r:id="rId13"/>
    <p:sldId id="1982" r:id="rId14"/>
    <p:sldId id="1993" r:id="rId15"/>
    <p:sldId id="1985" r:id="rId16"/>
    <p:sldId id="1994" r:id="rId17"/>
    <p:sldId id="1995" r:id="rId18"/>
    <p:sldId id="1986" r:id="rId19"/>
    <p:sldId id="1997" r:id="rId20"/>
    <p:sldId id="258" r:id="rId21"/>
    <p:sldId id="1979" r:id="rId22"/>
    <p:sldId id="1981" r:id="rId23"/>
    <p:sldId id="1989" r:id="rId24"/>
    <p:sldId id="1990" r:id="rId25"/>
    <p:sldId id="259" r:id="rId26"/>
    <p:sldId id="257"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1EEB21-8365-414F-8C54-701B155BD660}" v="14" dt="2023-11-09T22:10:04.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p:cViewPr varScale="1">
        <p:scale>
          <a:sx n="102" d="100"/>
          <a:sy n="102" d="100"/>
        </p:scale>
        <p:origin x="62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Sullivan" userId="d350c87b-941d-4457-a049-c304a762788f" providerId="ADAL" clId="{FF1EEB21-8365-414F-8C54-701B155BD660}"/>
    <pc:docChg chg="undo custSel addSld delSld modSld">
      <pc:chgData name="Megan Sullivan" userId="d350c87b-941d-4457-a049-c304a762788f" providerId="ADAL" clId="{FF1EEB21-8365-414F-8C54-701B155BD660}" dt="2023-11-09T22:12:45.803" v="640" actId="20577"/>
      <pc:docMkLst>
        <pc:docMk/>
      </pc:docMkLst>
      <pc:sldChg chg="modSp mod">
        <pc:chgData name="Megan Sullivan" userId="d350c87b-941d-4457-a049-c304a762788f" providerId="ADAL" clId="{FF1EEB21-8365-414F-8C54-701B155BD660}" dt="2023-11-07T14:34:20.836" v="20" actId="20577"/>
        <pc:sldMkLst>
          <pc:docMk/>
          <pc:sldMk cId="3693391448" sldId="257"/>
        </pc:sldMkLst>
        <pc:spChg chg="mod">
          <ac:chgData name="Megan Sullivan" userId="d350c87b-941d-4457-a049-c304a762788f" providerId="ADAL" clId="{FF1EEB21-8365-414F-8C54-701B155BD660}" dt="2023-11-07T14:34:20.836" v="20" actId="20577"/>
          <ac:spMkLst>
            <pc:docMk/>
            <pc:sldMk cId="3693391448" sldId="257"/>
            <ac:spMk id="3" creationId="{00000000-0000-0000-0000-000000000000}"/>
          </ac:spMkLst>
        </pc:spChg>
      </pc:sldChg>
      <pc:sldChg chg="addSp delSp modSp mod">
        <pc:chgData name="Megan Sullivan" userId="d350c87b-941d-4457-a049-c304a762788f" providerId="ADAL" clId="{FF1EEB21-8365-414F-8C54-701B155BD660}" dt="2023-11-07T14:34:13.565" v="19" actId="1076"/>
        <pc:sldMkLst>
          <pc:docMk/>
          <pc:sldMk cId="2813223346" sldId="259"/>
        </pc:sldMkLst>
        <pc:spChg chg="add del mod">
          <ac:chgData name="Megan Sullivan" userId="d350c87b-941d-4457-a049-c304a762788f" providerId="ADAL" clId="{FF1EEB21-8365-414F-8C54-701B155BD660}" dt="2023-11-07T14:34:11.100" v="18" actId="22"/>
          <ac:spMkLst>
            <pc:docMk/>
            <pc:sldMk cId="2813223346" sldId="259"/>
            <ac:spMk id="4" creationId="{98795E1A-0BD1-303C-45F3-5E0206323334}"/>
          </ac:spMkLst>
        </pc:spChg>
        <pc:picChg chg="del">
          <ac:chgData name="Megan Sullivan" userId="d350c87b-941d-4457-a049-c304a762788f" providerId="ADAL" clId="{FF1EEB21-8365-414F-8C54-701B155BD660}" dt="2023-11-07T14:34:07.534" v="17" actId="478"/>
          <ac:picMkLst>
            <pc:docMk/>
            <pc:sldMk cId="2813223346" sldId="259"/>
            <ac:picMk id="5" creationId="{A7CAA5CA-6550-FF18-E9BD-DA1F3D23CB64}"/>
          </ac:picMkLst>
        </pc:picChg>
        <pc:picChg chg="add mod ord">
          <ac:chgData name="Megan Sullivan" userId="d350c87b-941d-4457-a049-c304a762788f" providerId="ADAL" clId="{FF1EEB21-8365-414F-8C54-701B155BD660}" dt="2023-11-07T14:34:13.565" v="19" actId="1076"/>
          <ac:picMkLst>
            <pc:docMk/>
            <pc:sldMk cId="2813223346" sldId="259"/>
            <ac:picMk id="8" creationId="{442C0F7E-BAEC-169D-E324-81E5E8B20D5E}"/>
          </ac:picMkLst>
        </pc:picChg>
      </pc:sldChg>
      <pc:sldChg chg="del">
        <pc:chgData name="Megan Sullivan" userId="d350c87b-941d-4457-a049-c304a762788f" providerId="ADAL" clId="{FF1EEB21-8365-414F-8C54-701B155BD660}" dt="2023-11-09T22:10:14.192" v="457" actId="2696"/>
        <pc:sldMkLst>
          <pc:docMk/>
          <pc:sldMk cId="673862785" sldId="261"/>
        </pc:sldMkLst>
      </pc:sldChg>
      <pc:sldChg chg="modSp mod">
        <pc:chgData name="Megan Sullivan" userId="d350c87b-941d-4457-a049-c304a762788f" providerId="ADAL" clId="{FF1EEB21-8365-414F-8C54-701B155BD660}" dt="2023-11-09T22:12:45.803" v="640" actId="20577"/>
        <pc:sldMkLst>
          <pc:docMk/>
          <pc:sldMk cId="3148070364" sldId="1979"/>
        </pc:sldMkLst>
        <pc:graphicFrameChg chg="modGraphic">
          <ac:chgData name="Megan Sullivan" userId="d350c87b-941d-4457-a049-c304a762788f" providerId="ADAL" clId="{FF1EEB21-8365-414F-8C54-701B155BD660}" dt="2023-11-09T22:12:45.803" v="640" actId="20577"/>
          <ac:graphicFrameMkLst>
            <pc:docMk/>
            <pc:sldMk cId="3148070364" sldId="1979"/>
            <ac:graphicFrameMk id="5" creationId="{C1403A43-F91C-ACAC-EBCD-6ABB7FA90769}"/>
          </ac:graphicFrameMkLst>
        </pc:graphicFrameChg>
      </pc:sldChg>
      <pc:sldChg chg="modSp mod">
        <pc:chgData name="Megan Sullivan" userId="d350c87b-941d-4457-a049-c304a762788f" providerId="ADAL" clId="{FF1EEB21-8365-414F-8C54-701B155BD660}" dt="2023-11-09T22:11:07.525" v="469" actId="20577"/>
        <pc:sldMkLst>
          <pc:docMk/>
          <pc:sldMk cId="3522838856" sldId="1981"/>
        </pc:sldMkLst>
        <pc:graphicFrameChg chg="mod modGraphic">
          <ac:chgData name="Megan Sullivan" userId="d350c87b-941d-4457-a049-c304a762788f" providerId="ADAL" clId="{FF1EEB21-8365-414F-8C54-701B155BD660}" dt="2023-11-09T22:11:07.525" v="469" actId="20577"/>
          <ac:graphicFrameMkLst>
            <pc:docMk/>
            <pc:sldMk cId="3522838856" sldId="1981"/>
            <ac:graphicFrameMk id="5" creationId="{C1403A43-F91C-ACAC-EBCD-6ABB7FA90769}"/>
          </ac:graphicFrameMkLst>
        </pc:graphicFrameChg>
      </pc:sldChg>
      <pc:sldChg chg="modSp mod">
        <pc:chgData name="Megan Sullivan" userId="d350c87b-941d-4457-a049-c304a762788f" providerId="ADAL" clId="{FF1EEB21-8365-414F-8C54-701B155BD660}" dt="2023-11-07T14:31:26.579" v="15" actId="20577"/>
        <pc:sldMkLst>
          <pc:docMk/>
          <pc:sldMk cId="2753422846" sldId="1987"/>
        </pc:sldMkLst>
        <pc:spChg chg="mod">
          <ac:chgData name="Megan Sullivan" userId="d350c87b-941d-4457-a049-c304a762788f" providerId="ADAL" clId="{FF1EEB21-8365-414F-8C54-701B155BD660}" dt="2023-11-07T14:31:26.579" v="15" actId="20577"/>
          <ac:spMkLst>
            <pc:docMk/>
            <pc:sldMk cId="2753422846" sldId="1987"/>
            <ac:spMk id="2" creationId="{BBCF1EAD-150B-CB11-8383-40F62C31E388}"/>
          </ac:spMkLst>
        </pc:spChg>
      </pc:sldChg>
      <pc:sldChg chg="addSp delSp modSp mod">
        <pc:chgData name="Megan Sullivan" userId="d350c87b-941d-4457-a049-c304a762788f" providerId="ADAL" clId="{FF1EEB21-8365-414F-8C54-701B155BD660}" dt="2023-11-07T20:04:48.304" v="61" actId="27309"/>
        <pc:sldMkLst>
          <pc:docMk/>
          <pc:sldMk cId="4036507122" sldId="1989"/>
        </pc:sldMkLst>
        <pc:graphicFrameChg chg="add del modGraphic">
          <ac:chgData name="Megan Sullivan" userId="d350c87b-941d-4457-a049-c304a762788f" providerId="ADAL" clId="{FF1EEB21-8365-414F-8C54-701B155BD660}" dt="2023-11-07T20:04:48.304" v="61" actId="27309"/>
          <ac:graphicFrameMkLst>
            <pc:docMk/>
            <pc:sldMk cId="4036507122" sldId="1989"/>
            <ac:graphicFrameMk id="3" creationId="{9286763E-92DB-C49F-56A0-648FDDA7BE99}"/>
          </ac:graphicFrameMkLst>
        </pc:graphicFrameChg>
      </pc:sldChg>
      <pc:sldChg chg="modSp mod">
        <pc:chgData name="Megan Sullivan" userId="d350c87b-941d-4457-a049-c304a762788f" providerId="ADAL" clId="{FF1EEB21-8365-414F-8C54-701B155BD660}" dt="2023-11-07T14:35:51.140" v="59" actId="1076"/>
        <pc:sldMkLst>
          <pc:docMk/>
          <pc:sldMk cId="4105018248" sldId="1990"/>
        </pc:sldMkLst>
        <pc:spChg chg="mod">
          <ac:chgData name="Megan Sullivan" userId="d350c87b-941d-4457-a049-c304a762788f" providerId="ADAL" clId="{FF1EEB21-8365-414F-8C54-701B155BD660}" dt="2023-11-07T14:35:51.140" v="59" actId="1076"/>
          <ac:spMkLst>
            <pc:docMk/>
            <pc:sldMk cId="4105018248" sldId="1990"/>
            <ac:spMk id="4" creationId="{843CE29F-E9E3-6DA8-68C0-531128DDF1B9}"/>
          </ac:spMkLst>
        </pc:spChg>
      </pc:sldChg>
      <pc:sldChg chg="addSp delSp modSp new mod modClrScheme chgLayout">
        <pc:chgData name="Megan Sullivan" userId="d350c87b-941d-4457-a049-c304a762788f" providerId="ADAL" clId="{FF1EEB21-8365-414F-8C54-701B155BD660}" dt="2023-11-08T02:35:42.318" v="331" actId="1076"/>
        <pc:sldMkLst>
          <pc:docMk/>
          <pc:sldMk cId="2540781212" sldId="1993"/>
        </pc:sldMkLst>
        <pc:spChg chg="del">
          <ac:chgData name="Megan Sullivan" userId="d350c87b-941d-4457-a049-c304a762788f" providerId="ADAL" clId="{FF1EEB21-8365-414F-8C54-701B155BD660}" dt="2023-11-08T01:17:58.617" v="64" actId="26606"/>
          <ac:spMkLst>
            <pc:docMk/>
            <pc:sldMk cId="2540781212" sldId="1993"/>
            <ac:spMk id="2" creationId="{0CD6D4AD-A8F5-7F62-1635-A42E27DA6291}"/>
          </ac:spMkLst>
        </pc:spChg>
        <pc:spChg chg="del">
          <ac:chgData name="Megan Sullivan" userId="d350c87b-941d-4457-a049-c304a762788f" providerId="ADAL" clId="{FF1EEB21-8365-414F-8C54-701B155BD660}" dt="2023-11-08T01:17:58.617" v="64" actId="26606"/>
          <ac:spMkLst>
            <pc:docMk/>
            <pc:sldMk cId="2540781212" sldId="1993"/>
            <ac:spMk id="3" creationId="{4D873A5D-2F18-37CC-ADA3-4DF151AC7402}"/>
          </ac:spMkLst>
        </pc:spChg>
        <pc:spChg chg="add del mod ord">
          <ac:chgData name="Megan Sullivan" userId="d350c87b-941d-4457-a049-c304a762788f" providerId="ADAL" clId="{FF1EEB21-8365-414F-8C54-701B155BD660}" dt="2023-11-08T02:35:20.872" v="325" actId="478"/>
          <ac:spMkLst>
            <pc:docMk/>
            <pc:sldMk cId="2540781212" sldId="1993"/>
            <ac:spMk id="8" creationId="{F56A2C17-A8F3-FDFE-1CA8-59A38759FF11}"/>
          </ac:spMkLst>
        </pc:spChg>
        <pc:spChg chg="add del mod ord">
          <ac:chgData name="Megan Sullivan" userId="d350c87b-941d-4457-a049-c304a762788f" providerId="ADAL" clId="{FF1EEB21-8365-414F-8C54-701B155BD660}" dt="2023-11-08T02:35:16.867" v="324" actId="478"/>
          <ac:spMkLst>
            <pc:docMk/>
            <pc:sldMk cId="2540781212" sldId="1993"/>
            <ac:spMk id="9" creationId="{3D7F2191-9A1F-A1E7-D173-39003AC1F5A7}"/>
          </ac:spMkLst>
        </pc:spChg>
        <pc:spChg chg="add mod ord">
          <ac:chgData name="Megan Sullivan" userId="d350c87b-941d-4457-a049-c304a762788f" providerId="ADAL" clId="{FF1EEB21-8365-414F-8C54-701B155BD660}" dt="2023-11-08T02:32:32.578" v="313" actId="1076"/>
          <ac:spMkLst>
            <pc:docMk/>
            <pc:sldMk cId="2540781212" sldId="1993"/>
            <ac:spMk id="10" creationId="{B5809111-FE29-EB41-B2FA-BCC5DE298A3F}"/>
          </ac:spMkLst>
        </pc:spChg>
        <pc:spChg chg="add del mod ord">
          <ac:chgData name="Megan Sullivan" userId="d350c87b-941d-4457-a049-c304a762788f" providerId="ADAL" clId="{FF1EEB21-8365-414F-8C54-701B155BD660}" dt="2023-11-08T02:32:05.087" v="288" actId="478"/>
          <ac:spMkLst>
            <pc:docMk/>
            <pc:sldMk cId="2540781212" sldId="1993"/>
            <ac:spMk id="11" creationId="{2F8CD37D-7774-40A5-CF83-4586A114C5F8}"/>
          </ac:spMkLst>
        </pc:spChg>
        <pc:spChg chg="add del mod ord">
          <ac:chgData name="Megan Sullivan" userId="d350c87b-941d-4457-a049-c304a762788f" providerId="ADAL" clId="{FF1EEB21-8365-414F-8C54-701B155BD660}" dt="2023-11-08T02:32:21.739" v="311" actId="478"/>
          <ac:spMkLst>
            <pc:docMk/>
            <pc:sldMk cId="2540781212" sldId="1993"/>
            <ac:spMk id="12" creationId="{3C77D1FD-0659-DA20-7BD2-A89949206429}"/>
          </ac:spMkLst>
        </pc:spChg>
        <pc:spChg chg="add del mod">
          <ac:chgData name="Megan Sullivan" userId="d350c87b-941d-4457-a049-c304a762788f" providerId="ADAL" clId="{FF1EEB21-8365-414F-8C54-701B155BD660}" dt="2023-11-08T02:32:06.382" v="289" actId="478"/>
          <ac:spMkLst>
            <pc:docMk/>
            <pc:sldMk cId="2540781212" sldId="1993"/>
            <ac:spMk id="14" creationId="{F67CB3B7-6131-EDEC-DA4C-7BD6D137512D}"/>
          </ac:spMkLst>
        </pc:spChg>
        <pc:spChg chg="add del mod">
          <ac:chgData name="Megan Sullivan" userId="d350c87b-941d-4457-a049-c304a762788f" providerId="ADAL" clId="{FF1EEB21-8365-414F-8C54-701B155BD660}" dt="2023-11-08T02:35:25.583" v="328" actId="478"/>
          <ac:spMkLst>
            <pc:docMk/>
            <pc:sldMk cId="2540781212" sldId="1993"/>
            <ac:spMk id="16" creationId="{23F22A38-3EBD-303B-9ADD-B11EB2DADB4C}"/>
          </ac:spMkLst>
        </pc:spChg>
        <pc:spChg chg="add del mod">
          <ac:chgData name="Megan Sullivan" userId="d350c87b-941d-4457-a049-c304a762788f" providerId="ADAL" clId="{FF1EEB21-8365-414F-8C54-701B155BD660}" dt="2023-11-08T02:35:22.546" v="326" actId="478"/>
          <ac:spMkLst>
            <pc:docMk/>
            <pc:sldMk cId="2540781212" sldId="1993"/>
            <ac:spMk id="18" creationId="{8D515080-5EE3-550B-A9F0-B2371011B0EF}"/>
          </ac:spMkLst>
        </pc:spChg>
        <pc:picChg chg="add del mod modCrop">
          <ac:chgData name="Megan Sullivan" userId="d350c87b-941d-4457-a049-c304a762788f" providerId="ADAL" clId="{FF1EEB21-8365-414F-8C54-701B155BD660}" dt="2023-11-08T02:35:12.560" v="323" actId="478"/>
          <ac:picMkLst>
            <pc:docMk/>
            <pc:sldMk cId="2540781212" sldId="1993"/>
            <ac:picMk id="5" creationId="{28859749-0FE0-F00D-0ADA-89ABDF073A3A}"/>
          </ac:picMkLst>
        </pc:picChg>
        <pc:picChg chg="add del mod modCrop">
          <ac:chgData name="Megan Sullivan" userId="d350c87b-941d-4457-a049-c304a762788f" providerId="ADAL" clId="{FF1EEB21-8365-414F-8C54-701B155BD660}" dt="2023-11-08T02:35:11.317" v="322" actId="478"/>
          <ac:picMkLst>
            <pc:docMk/>
            <pc:sldMk cId="2540781212" sldId="1993"/>
            <ac:picMk id="7" creationId="{9E3926EE-57A4-8700-6C60-AA6CDCD46B39}"/>
          </ac:picMkLst>
        </pc:picChg>
        <pc:picChg chg="add mod">
          <ac:chgData name="Megan Sullivan" userId="d350c87b-941d-4457-a049-c304a762788f" providerId="ADAL" clId="{FF1EEB21-8365-414F-8C54-701B155BD660}" dt="2023-11-08T02:35:42.318" v="331" actId="1076"/>
          <ac:picMkLst>
            <pc:docMk/>
            <pc:sldMk cId="2540781212" sldId="1993"/>
            <ac:picMk id="20" creationId="{37A23617-6F79-0B96-A596-B87A29E3322B}"/>
          </ac:picMkLst>
        </pc:picChg>
      </pc:sldChg>
      <pc:sldChg chg="addSp delSp modSp new mod modClrScheme chgLayout">
        <pc:chgData name="Megan Sullivan" userId="d350c87b-941d-4457-a049-c304a762788f" providerId="ADAL" clId="{FF1EEB21-8365-414F-8C54-701B155BD660}" dt="2023-11-08T01:37:50.792" v="114" actId="1076"/>
        <pc:sldMkLst>
          <pc:docMk/>
          <pc:sldMk cId="2659701367" sldId="1994"/>
        </pc:sldMkLst>
        <pc:spChg chg="del mod ord">
          <ac:chgData name="Megan Sullivan" userId="d350c87b-941d-4457-a049-c304a762788f" providerId="ADAL" clId="{FF1EEB21-8365-414F-8C54-701B155BD660}" dt="2023-11-08T01:31:07.986" v="79" actId="700"/>
          <ac:spMkLst>
            <pc:docMk/>
            <pc:sldMk cId="2659701367" sldId="1994"/>
            <ac:spMk id="2" creationId="{100C9815-17E8-2188-FF9A-6FE537053DEE}"/>
          </ac:spMkLst>
        </pc:spChg>
        <pc:spChg chg="del mod ord">
          <ac:chgData name="Megan Sullivan" userId="d350c87b-941d-4457-a049-c304a762788f" providerId="ADAL" clId="{FF1EEB21-8365-414F-8C54-701B155BD660}" dt="2023-11-08T01:31:07.986" v="79" actId="700"/>
          <ac:spMkLst>
            <pc:docMk/>
            <pc:sldMk cId="2659701367" sldId="1994"/>
            <ac:spMk id="3" creationId="{85AB31B2-FBE6-07CE-647F-824D530F06E9}"/>
          </ac:spMkLst>
        </pc:spChg>
        <pc:spChg chg="add mod ord">
          <ac:chgData name="Megan Sullivan" userId="d350c87b-941d-4457-a049-c304a762788f" providerId="ADAL" clId="{FF1EEB21-8365-414F-8C54-701B155BD660}" dt="2023-11-08T01:32:05.811" v="97" actId="20577"/>
          <ac:spMkLst>
            <pc:docMk/>
            <pc:sldMk cId="2659701367" sldId="1994"/>
            <ac:spMk id="4" creationId="{62E1EDD5-5CAB-5FE0-A7B9-02074FDEB80F}"/>
          </ac:spMkLst>
        </pc:spChg>
        <pc:spChg chg="add del mod ord">
          <ac:chgData name="Megan Sullivan" userId="d350c87b-941d-4457-a049-c304a762788f" providerId="ADAL" clId="{FF1EEB21-8365-414F-8C54-701B155BD660}" dt="2023-11-08T01:31:43.957" v="81"/>
          <ac:spMkLst>
            <pc:docMk/>
            <pc:sldMk cId="2659701367" sldId="1994"/>
            <ac:spMk id="5" creationId="{94AAAEDB-A7A7-7DBB-3618-CEC8D3FB3AF2}"/>
          </ac:spMkLst>
        </pc:spChg>
        <pc:spChg chg="add del mod ord">
          <ac:chgData name="Megan Sullivan" userId="d350c87b-941d-4457-a049-c304a762788f" providerId="ADAL" clId="{FF1EEB21-8365-414F-8C54-701B155BD660}" dt="2023-11-08T01:31:11.653" v="80" actId="22"/>
          <ac:spMkLst>
            <pc:docMk/>
            <pc:sldMk cId="2659701367" sldId="1994"/>
            <ac:spMk id="6" creationId="{27B687FD-A304-D9DA-2451-1FE6945AD8E3}"/>
          </ac:spMkLst>
        </pc:spChg>
        <pc:picChg chg="add mod ord">
          <ac:chgData name="Megan Sullivan" userId="d350c87b-941d-4457-a049-c304a762788f" providerId="ADAL" clId="{FF1EEB21-8365-414F-8C54-701B155BD660}" dt="2023-11-08T01:37:50.792" v="114" actId="1076"/>
          <ac:picMkLst>
            <pc:docMk/>
            <pc:sldMk cId="2659701367" sldId="1994"/>
            <ac:picMk id="8" creationId="{6678B5A3-BF3E-432B-1D4D-B491DA38A2F6}"/>
          </ac:picMkLst>
        </pc:picChg>
        <pc:picChg chg="add mod">
          <ac:chgData name="Megan Sullivan" userId="d350c87b-941d-4457-a049-c304a762788f" providerId="ADAL" clId="{FF1EEB21-8365-414F-8C54-701B155BD660}" dt="2023-11-08T01:37:47.814" v="113" actId="14100"/>
          <ac:picMkLst>
            <pc:docMk/>
            <pc:sldMk cId="2659701367" sldId="1994"/>
            <ac:picMk id="9" creationId="{E68C15BF-B69B-7CF8-605E-C1B4842D482D}"/>
          </ac:picMkLst>
        </pc:picChg>
      </pc:sldChg>
      <pc:sldChg chg="addSp delSp modSp new mod">
        <pc:chgData name="Megan Sullivan" userId="d350c87b-941d-4457-a049-c304a762788f" providerId="ADAL" clId="{FF1EEB21-8365-414F-8C54-701B155BD660}" dt="2023-11-08T02:51:12.800" v="333" actId="1076"/>
        <pc:sldMkLst>
          <pc:docMk/>
          <pc:sldMk cId="4094523217" sldId="1995"/>
        </pc:sldMkLst>
        <pc:spChg chg="mod">
          <ac:chgData name="Megan Sullivan" userId="d350c87b-941d-4457-a049-c304a762788f" providerId="ADAL" clId="{FF1EEB21-8365-414F-8C54-701B155BD660}" dt="2023-11-08T01:32:18.339" v="107" actId="20577"/>
          <ac:spMkLst>
            <pc:docMk/>
            <pc:sldMk cId="4094523217" sldId="1995"/>
            <ac:spMk id="2" creationId="{55267924-7A4D-A9BB-D9F9-3BD2B23A9A9C}"/>
          </ac:spMkLst>
        </pc:spChg>
        <pc:spChg chg="del">
          <ac:chgData name="Megan Sullivan" userId="d350c87b-941d-4457-a049-c304a762788f" providerId="ADAL" clId="{FF1EEB21-8365-414F-8C54-701B155BD660}" dt="2023-11-08T01:37:13.697" v="109" actId="22"/>
          <ac:spMkLst>
            <pc:docMk/>
            <pc:sldMk cId="4094523217" sldId="1995"/>
            <ac:spMk id="3" creationId="{70628ADE-F3EE-6270-C664-256612D1FF52}"/>
          </ac:spMkLst>
        </pc:spChg>
        <pc:spChg chg="del">
          <ac:chgData name="Megan Sullivan" userId="d350c87b-941d-4457-a049-c304a762788f" providerId="ADAL" clId="{FF1EEB21-8365-414F-8C54-701B155BD660}" dt="2023-11-08T01:32:53.793" v="108"/>
          <ac:spMkLst>
            <pc:docMk/>
            <pc:sldMk cId="4094523217" sldId="1995"/>
            <ac:spMk id="4" creationId="{290A5E25-5535-1FAB-3C12-3BAC921F889D}"/>
          </ac:spMkLst>
        </pc:spChg>
        <pc:picChg chg="add mod">
          <ac:chgData name="Megan Sullivan" userId="d350c87b-941d-4457-a049-c304a762788f" providerId="ADAL" clId="{FF1EEB21-8365-414F-8C54-701B155BD660}" dt="2023-11-08T02:51:12.800" v="333" actId="1076"/>
          <ac:picMkLst>
            <pc:docMk/>
            <pc:sldMk cId="4094523217" sldId="1995"/>
            <ac:picMk id="5" creationId="{68257706-3A10-B5FF-7396-2D2B2C34BC0D}"/>
          </ac:picMkLst>
        </pc:picChg>
        <pc:picChg chg="add mod ord">
          <ac:chgData name="Megan Sullivan" userId="d350c87b-941d-4457-a049-c304a762788f" providerId="ADAL" clId="{FF1EEB21-8365-414F-8C54-701B155BD660}" dt="2023-11-08T01:37:20.221" v="111" actId="14100"/>
          <ac:picMkLst>
            <pc:docMk/>
            <pc:sldMk cId="4094523217" sldId="1995"/>
            <ac:picMk id="7" creationId="{3E39A67A-A224-106C-FFE6-88403D4DB2D9}"/>
          </ac:picMkLst>
        </pc:picChg>
      </pc:sldChg>
      <pc:sldChg chg="modSp new mod">
        <pc:chgData name="Megan Sullivan" userId="d350c87b-941d-4457-a049-c304a762788f" providerId="ADAL" clId="{FF1EEB21-8365-414F-8C54-701B155BD660}" dt="2023-11-09T22:10:35.365" v="465" actId="20577"/>
        <pc:sldMkLst>
          <pc:docMk/>
          <pc:sldMk cId="418618181" sldId="1996"/>
        </pc:sldMkLst>
        <pc:spChg chg="mod">
          <ac:chgData name="Megan Sullivan" userId="d350c87b-941d-4457-a049-c304a762788f" providerId="ADAL" clId="{FF1EEB21-8365-414F-8C54-701B155BD660}" dt="2023-11-09T22:10:35.365" v="465" actId="20577"/>
          <ac:spMkLst>
            <pc:docMk/>
            <pc:sldMk cId="418618181" sldId="1996"/>
            <ac:spMk id="2" creationId="{1665051D-9750-861B-674E-1BD92A90DF93}"/>
          </ac:spMkLst>
        </pc:spChg>
        <pc:spChg chg="mod">
          <ac:chgData name="Megan Sullivan" userId="d350c87b-941d-4457-a049-c304a762788f" providerId="ADAL" clId="{FF1EEB21-8365-414F-8C54-701B155BD660}" dt="2023-11-08T02:52:15.417" v="334" actId="20577"/>
          <ac:spMkLst>
            <pc:docMk/>
            <pc:sldMk cId="418618181" sldId="1996"/>
            <ac:spMk id="3" creationId="{2AECDD77-0FD1-C126-C677-B3244E7EC191}"/>
          </ac:spMkLst>
        </pc:spChg>
      </pc:sldChg>
      <pc:sldChg chg="addSp delSp modSp new mod">
        <pc:chgData name="Megan Sullivan" userId="d350c87b-941d-4457-a049-c304a762788f" providerId="ADAL" clId="{FF1EEB21-8365-414F-8C54-701B155BD660}" dt="2023-11-09T22:10:50.208" v="467" actId="20577"/>
        <pc:sldMkLst>
          <pc:docMk/>
          <pc:sldMk cId="1771878027" sldId="1997"/>
        </pc:sldMkLst>
        <pc:spChg chg="mod">
          <ac:chgData name="Megan Sullivan" userId="d350c87b-941d-4457-a049-c304a762788f" providerId="ADAL" clId="{FF1EEB21-8365-414F-8C54-701B155BD660}" dt="2023-11-08T12:27:27.527" v="439" actId="1076"/>
          <ac:spMkLst>
            <pc:docMk/>
            <pc:sldMk cId="1771878027" sldId="1997"/>
            <ac:spMk id="2" creationId="{4FE3E7FB-916F-0F3F-3F46-BD0067843743}"/>
          </ac:spMkLst>
        </pc:spChg>
        <pc:spChg chg="del">
          <ac:chgData name="Megan Sullivan" userId="d350c87b-941d-4457-a049-c304a762788f" providerId="ADAL" clId="{FF1EEB21-8365-414F-8C54-701B155BD660}" dt="2023-11-08T12:21:09.918" v="336"/>
          <ac:spMkLst>
            <pc:docMk/>
            <pc:sldMk cId="1771878027" sldId="1997"/>
            <ac:spMk id="3" creationId="{C004A43A-DE7C-0349-CE9F-7E27672E5CB9}"/>
          </ac:spMkLst>
        </pc:spChg>
        <pc:spChg chg="add mod">
          <ac:chgData name="Megan Sullivan" userId="d350c87b-941d-4457-a049-c304a762788f" providerId="ADAL" clId="{FF1EEB21-8365-414F-8C54-701B155BD660}" dt="2023-11-08T12:27:38.687" v="447" actId="20577"/>
          <ac:spMkLst>
            <pc:docMk/>
            <pc:sldMk cId="1771878027" sldId="1997"/>
            <ac:spMk id="7" creationId="{55C0F644-8BE4-8FC1-A32D-97CBE0936D4C}"/>
          </ac:spMkLst>
        </pc:spChg>
        <pc:spChg chg="add mod">
          <ac:chgData name="Megan Sullivan" userId="d350c87b-941d-4457-a049-c304a762788f" providerId="ADAL" clId="{FF1EEB21-8365-414F-8C54-701B155BD660}" dt="2023-11-09T22:10:50.208" v="467" actId="20577"/>
          <ac:spMkLst>
            <pc:docMk/>
            <pc:sldMk cId="1771878027" sldId="1997"/>
            <ac:spMk id="8" creationId="{9ADCC55D-D024-71EE-31AF-B2286BBE1232}"/>
          </ac:spMkLst>
        </pc:spChg>
        <pc:picChg chg="add mod">
          <ac:chgData name="Megan Sullivan" userId="d350c87b-941d-4457-a049-c304a762788f" providerId="ADAL" clId="{FF1EEB21-8365-414F-8C54-701B155BD660}" dt="2023-11-08T12:21:19.104" v="338" actId="1076"/>
          <ac:picMkLst>
            <pc:docMk/>
            <pc:sldMk cId="1771878027" sldId="1997"/>
            <ac:picMk id="4" creationId="{CC9C9B74-49F7-559B-FD8C-CA75A99A0E72}"/>
          </ac:picMkLst>
        </pc:picChg>
        <pc:picChg chg="add mod">
          <ac:chgData name="Megan Sullivan" userId="d350c87b-941d-4457-a049-c304a762788f" providerId="ADAL" clId="{FF1EEB21-8365-414F-8C54-701B155BD660}" dt="2023-11-08T12:25:10.416" v="341" actId="1076"/>
          <ac:picMkLst>
            <pc:docMk/>
            <pc:sldMk cId="1771878027" sldId="1997"/>
            <ac:picMk id="6" creationId="{4325861A-C42C-A5C7-4ED4-6C5E3389322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A0F8D5-431F-4A03-943D-AD1C386455D0}"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6A340-8132-401E-B3C1-7198815A947D}" type="slidenum">
              <a:rPr lang="en-US" smtClean="0"/>
              <a:t>‹#›</a:t>
            </a:fld>
            <a:endParaRPr lang="en-US"/>
          </a:p>
        </p:txBody>
      </p:sp>
    </p:spTree>
    <p:extLst>
      <p:ext uri="{BB962C8B-B14F-4D97-AF65-F5344CB8AC3E}">
        <p14:creationId xmlns:p14="http://schemas.microsoft.com/office/powerpoint/2010/main" val="2938503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not understand what the big deal is or do you think it is unpredictable and complicated?</a:t>
            </a:r>
          </a:p>
        </p:txBody>
      </p:sp>
      <p:sp>
        <p:nvSpPr>
          <p:cNvPr id="4" name="Slide Number Placeholder 3"/>
          <p:cNvSpPr>
            <a:spLocks noGrp="1"/>
          </p:cNvSpPr>
          <p:nvPr>
            <p:ph type="sldNum" sz="quarter" idx="5"/>
          </p:nvPr>
        </p:nvSpPr>
        <p:spPr/>
        <p:txBody>
          <a:bodyPr/>
          <a:lstStyle/>
          <a:p>
            <a:fld id="{4DF6A340-8132-401E-B3C1-7198815A947D}" type="slidenum">
              <a:rPr lang="en-US" smtClean="0"/>
              <a:t>10</a:t>
            </a:fld>
            <a:endParaRPr lang="en-US"/>
          </a:p>
        </p:txBody>
      </p:sp>
    </p:spTree>
    <p:extLst>
      <p:ext uri="{BB962C8B-B14F-4D97-AF65-F5344CB8AC3E}">
        <p14:creationId xmlns:p14="http://schemas.microsoft.com/office/powerpoint/2010/main" val="220404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Open Sans" panose="020B0606030504020204" pitchFamily="34" charset="0"/>
              </a:rPr>
              <a:t>Lincoln Place, the former Immaculate Heart of Mary School, is 19 one bedroom and micro units for low income and formerly homeless residents of our community. The property offers several community spaces, onsite laundry and services that resident may need in partnership with Community Care Network/RMHS, Homeless Prevention Center and Rutland Housing Authority. All units are subsidized. Rent includes all utilities. $31K</a:t>
            </a:r>
            <a:endParaRPr lang="en-US" dirty="0"/>
          </a:p>
        </p:txBody>
      </p:sp>
      <p:sp>
        <p:nvSpPr>
          <p:cNvPr id="4" name="Slide Number Placeholder 3"/>
          <p:cNvSpPr>
            <a:spLocks noGrp="1"/>
          </p:cNvSpPr>
          <p:nvPr>
            <p:ph type="sldNum" sz="quarter" idx="5"/>
          </p:nvPr>
        </p:nvSpPr>
        <p:spPr/>
        <p:txBody>
          <a:bodyPr/>
          <a:lstStyle/>
          <a:p>
            <a:fld id="{4DF6A340-8132-401E-B3C1-7198815A947D}" type="slidenum">
              <a:rPr lang="en-US" smtClean="0"/>
              <a:t>12</a:t>
            </a:fld>
            <a:endParaRPr lang="en-US"/>
          </a:p>
        </p:txBody>
      </p:sp>
    </p:spTree>
    <p:extLst>
      <p:ext uri="{BB962C8B-B14F-4D97-AF65-F5344CB8AC3E}">
        <p14:creationId xmlns:p14="http://schemas.microsoft.com/office/powerpoint/2010/main" val="4120708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45EDDCA-36FE-E041-9108-CC934E2B6BA1}" type="slidenum">
              <a:rPr lang="en-US" smtClean="0"/>
              <a:t>18</a:t>
            </a:fld>
            <a:endParaRPr lang="en-US"/>
          </a:p>
        </p:txBody>
      </p:sp>
    </p:spTree>
    <p:extLst>
      <p:ext uri="{BB962C8B-B14F-4D97-AF65-F5344CB8AC3E}">
        <p14:creationId xmlns:p14="http://schemas.microsoft.com/office/powerpoint/2010/main" val="3717184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45EDDCA-36FE-E041-9108-CC934E2B6BA1}" type="slidenum">
              <a:rPr lang="en-US" smtClean="0"/>
              <a:t>19</a:t>
            </a:fld>
            <a:endParaRPr lang="en-US"/>
          </a:p>
        </p:txBody>
      </p:sp>
    </p:spTree>
    <p:extLst>
      <p:ext uri="{BB962C8B-B14F-4D97-AF65-F5344CB8AC3E}">
        <p14:creationId xmlns:p14="http://schemas.microsoft.com/office/powerpoint/2010/main" val="2578858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F6A340-8132-401E-B3C1-7198815A947D}" type="slidenum">
              <a:rPr lang="en-US" smtClean="0"/>
              <a:t>21</a:t>
            </a:fld>
            <a:endParaRPr lang="en-US"/>
          </a:p>
        </p:txBody>
      </p:sp>
    </p:spTree>
    <p:extLst>
      <p:ext uri="{BB962C8B-B14F-4D97-AF65-F5344CB8AC3E}">
        <p14:creationId xmlns:p14="http://schemas.microsoft.com/office/powerpoint/2010/main" val="1653306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2004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3714750"/>
            <a:ext cx="6400800" cy="9144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BF7842E-DCC3-4F17-8145-CC55DAA05405}" type="datetimeFigureOut">
              <a:rPr lang="en-US" smtClean="0"/>
              <a:t>11/9/2023</a:t>
            </a:fld>
            <a:endParaRPr lang="en-US"/>
          </a:p>
        </p:txBody>
      </p:sp>
      <p:sp>
        <p:nvSpPr>
          <p:cNvPr id="8" name="Slide Number Placeholder 7"/>
          <p:cNvSpPr>
            <a:spLocks noGrp="1"/>
          </p:cNvSpPr>
          <p:nvPr>
            <p:ph type="sldNum" sz="quarter" idx="11"/>
          </p:nvPr>
        </p:nvSpPr>
        <p:spPr/>
        <p:txBody>
          <a:bodyPr/>
          <a:lstStyle/>
          <a:p>
            <a:fld id="{42898E3D-0CFC-47B7-B524-B371A35C98DD}"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F7842E-DCC3-4F17-8145-CC55DAA05405}"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98E3D-0CFC-47B7-B524-B371A35C98D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F7842E-DCC3-4F17-8145-CC55DAA05405}"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98E3D-0CFC-47B7-B524-B371A35C98D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BF7842E-DCC3-4F17-8145-CC55DAA05405}"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98E3D-0CFC-47B7-B524-B371A35C98DD}" type="slidenum">
              <a:rPr lang="en-US" smtClean="0"/>
              <a:t>‹#›</a:t>
            </a:fld>
            <a:endParaRPr lang="en-US"/>
          </a:p>
        </p:txBody>
      </p:sp>
    </p:spTree>
    <p:extLst>
      <p:ext uri="{BB962C8B-B14F-4D97-AF65-F5344CB8AC3E}">
        <p14:creationId xmlns:p14="http://schemas.microsoft.com/office/powerpoint/2010/main" val="1097755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reen Square + Text w/Photo">
    <p:spTree>
      <p:nvGrpSpPr>
        <p:cNvPr id="1" name=""/>
        <p:cNvGrpSpPr/>
        <p:nvPr/>
      </p:nvGrpSpPr>
      <p:grpSpPr>
        <a:xfrm>
          <a:off x="0" y="0"/>
          <a:ext cx="0" cy="0"/>
          <a:chOff x="0" y="0"/>
          <a:chExt cx="0" cy="0"/>
        </a:xfrm>
      </p:grpSpPr>
      <p:sp>
        <p:nvSpPr>
          <p:cNvPr id="17" name="Title 1"/>
          <p:cNvSpPr>
            <a:spLocks noGrp="1"/>
          </p:cNvSpPr>
          <p:nvPr>
            <p:ph type="ctrTitle"/>
          </p:nvPr>
        </p:nvSpPr>
        <p:spPr>
          <a:xfrm>
            <a:off x="381000" y="417150"/>
            <a:ext cx="7010400" cy="365850"/>
          </a:xfrm>
          <a:prstGeom prst="rect">
            <a:avLst/>
          </a:prstGeom>
        </p:spPr>
        <p:txBody>
          <a:bodyPr>
            <a:normAutofit/>
          </a:bodyPr>
          <a:lstStyle>
            <a:lvl1pPr>
              <a:defRPr sz="2100" b="1" i="0">
                <a:solidFill>
                  <a:schemeClr val="bg1"/>
                </a:solidFill>
                <a:latin typeface="Calibri Light"/>
              </a:defRPr>
            </a:lvl1pPr>
          </a:lstStyle>
          <a:p>
            <a:r>
              <a:rPr lang="en-US" dirty="0"/>
              <a:t>Click to edit Master title style</a:t>
            </a:r>
            <a:endParaRPr dirty="0"/>
          </a:p>
        </p:txBody>
      </p:sp>
      <p:sp>
        <p:nvSpPr>
          <p:cNvPr id="18" name="Text Placeholder 3"/>
          <p:cNvSpPr>
            <a:spLocks noGrp="1"/>
          </p:cNvSpPr>
          <p:nvPr>
            <p:ph type="body" sz="quarter" idx="10" hasCustomPrompt="1"/>
          </p:nvPr>
        </p:nvSpPr>
        <p:spPr>
          <a:xfrm>
            <a:off x="381000" y="783000"/>
            <a:ext cx="5041900" cy="400050"/>
          </a:xfrm>
          <a:prstGeom prst="rect">
            <a:avLst/>
          </a:prstGeom>
        </p:spPr>
        <p:txBody>
          <a:bodyPr vert="horz"/>
          <a:lstStyle>
            <a:lvl1pPr marL="0" indent="0">
              <a:buNone/>
              <a:defRPr sz="1500" b="1" i="1">
                <a:solidFill>
                  <a:schemeClr val="bg1"/>
                </a:solidFill>
                <a:latin typeface="Calibri Light"/>
              </a:defRPr>
            </a:lvl1pPr>
          </a:lstStyle>
          <a:p>
            <a:pPr lvl="0"/>
            <a:r>
              <a:rPr lang="en-US" dirty="0"/>
              <a:t>Click here to edit subhead </a:t>
            </a:r>
          </a:p>
        </p:txBody>
      </p:sp>
      <p:sp>
        <p:nvSpPr>
          <p:cNvPr id="5" name="Text Placeholder 4"/>
          <p:cNvSpPr>
            <a:spLocks noGrp="1"/>
          </p:cNvSpPr>
          <p:nvPr>
            <p:ph type="body" sz="quarter" idx="11"/>
          </p:nvPr>
        </p:nvSpPr>
        <p:spPr>
          <a:xfrm>
            <a:off x="457200" y="1543050"/>
            <a:ext cx="4191000" cy="2800350"/>
          </a:xfrm>
          <a:prstGeom prst="rect">
            <a:avLst/>
          </a:prstGeom>
        </p:spPr>
        <p:txBody>
          <a:bodyPr vert="horz"/>
          <a:lstStyle>
            <a:lvl1pPr marL="0" indent="0">
              <a:buFontTx/>
              <a:buNone/>
              <a:defRPr sz="1800" baseline="0">
                <a:solidFill>
                  <a:srgbClr val="646667"/>
                </a:solidFill>
                <a:latin typeface="Calibri Light"/>
              </a:defRPr>
            </a:lvl1pPr>
          </a:lstStyle>
          <a:p>
            <a:r>
              <a:rPr lang="en-US" dirty="0"/>
              <a:t>Click to edit Master text styles</a:t>
            </a:r>
          </a:p>
        </p:txBody>
      </p:sp>
      <p:sp>
        <p:nvSpPr>
          <p:cNvPr id="7" name="Picture Placeholder 6"/>
          <p:cNvSpPr>
            <a:spLocks noGrp="1"/>
          </p:cNvSpPr>
          <p:nvPr>
            <p:ph type="pic" sz="quarter" idx="12"/>
          </p:nvPr>
        </p:nvSpPr>
        <p:spPr>
          <a:xfrm>
            <a:off x="4876800" y="1543050"/>
            <a:ext cx="3886200" cy="2800350"/>
          </a:xfrm>
          <a:prstGeom prst="rect">
            <a:avLst/>
          </a:prstGeom>
        </p:spPr>
        <p:txBody>
          <a:bodyPr vert="horz"/>
          <a:lstStyle>
            <a:lvl1pPr marL="0" indent="0">
              <a:buFontTx/>
              <a:buNone/>
              <a:defRPr baseline="0">
                <a:solidFill>
                  <a:srgbClr val="646667"/>
                </a:solidFill>
                <a:latin typeface="Calibri Light"/>
              </a:defRPr>
            </a:lvl1pPr>
          </a:lstStyle>
          <a:p>
            <a:endParaRPr lang="en-US" dirty="0"/>
          </a:p>
        </p:txBody>
      </p:sp>
    </p:spTree>
    <p:extLst>
      <p:ext uri="{BB962C8B-B14F-4D97-AF65-F5344CB8AC3E}">
        <p14:creationId xmlns:p14="http://schemas.microsoft.com/office/powerpoint/2010/main" val="375919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F7842E-DCC3-4F17-8145-CC55DAA05405}"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98E3D-0CFC-47B7-B524-B371A35C98D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028701"/>
            <a:ext cx="7772400" cy="1878806"/>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3051573"/>
            <a:ext cx="7772400" cy="848915"/>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F7842E-DCC3-4F17-8145-CC55DAA05405}"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98E3D-0CFC-47B7-B524-B371A35C98DD}" type="slidenum">
              <a:rPr lang="en-US" smtClean="0"/>
              <a:t>‹#›</a:t>
            </a:fld>
            <a:endParaRPr lang="en-US"/>
          </a:p>
        </p:txBody>
      </p:sp>
      <p:sp>
        <p:nvSpPr>
          <p:cNvPr id="7" name="Oval 6"/>
          <p:cNvSpPr/>
          <p:nvPr/>
        </p:nvSpPr>
        <p:spPr>
          <a:xfrm>
            <a:off x="4495800"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F7842E-DCC3-4F17-8145-CC55DAA05405}"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98E3D-0CFC-47B7-B524-B371A35C98DD}" type="slidenum">
              <a:rPr lang="en-US" smtClean="0"/>
              <a:t>‹#›</a:t>
            </a:fld>
            <a:endParaRPr lang="en-US"/>
          </a:p>
        </p:txBody>
      </p:sp>
      <p:sp>
        <p:nvSpPr>
          <p:cNvPr id="9" name="Content Placeholder 8"/>
          <p:cNvSpPr>
            <a:spLocks noGrp="1"/>
          </p:cNvSpPr>
          <p:nvPr>
            <p:ph sz="quarter" idx="13"/>
          </p:nvPr>
        </p:nvSpPr>
        <p:spPr>
          <a:xfrm>
            <a:off x="365760" y="1200150"/>
            <a:ext cx="4041648" cy="3394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00150"/>
            <a:ext cx="4040188"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1" y="1200150"/>
            <a:ext cx="4041775"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EBF7842E-DCC3-4F17-8145-CC55DAA05405}"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898E3D-0CFC-47B7-B524-B371A35C98DD}" type="slidenum">
              <a:rPr lang="en-US" smtClean="0"/>
              <a:t>‹#›</a:t>
            </a:fld>
            <a:endParaRPr lang="en-US"/>
          </a:p>
        </p:txBody>
      </p:sp>
      <p:sp>
        <p:nvSpPr>
          <p:cNvPr id="11" name="Content Placeholder 10"/>
          <p:cNvSpPr>
            <a:spLocks noGrp="1"/>
          </p:cNvSpPr>
          <p:nvPr>
            <p:ph sz="quarter" idx="13"/>
          </p:nvPr>
        </p:nvSpPr>
        <p:spPr>
          <a:xfrm>
            <a:off x="457200" y="1659636"/>
            <a:ext cx="4041648" cy="2935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1659637"/>
            <a:ext cx="4041648" cy="2934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F7842E-DCC3-4F17-8145-CC55DAA05405}"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898E3D-0CFC-47B7-B524-B371A35C98D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F7842E-DCC3-4F17-8145-CC55DAA05405}"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898E3D-0CFC-47B7-B524-B371A35C98D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8" y="200025"/>
            <a:ext cx="3008313" cy="1571625"/>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8" y="204788"/>
            <a:ext cx="4995863"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8" y="1828801"/>
            <a:ext cx="3008313" cy="2765822"/>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F7842E-DCC3-4F17-8145-CC55DAA05405}"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98E3D-0CFC-47B7-B524-B371A35C98D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171450"/>
            <a:ext cx="5711824" cy="671513"/>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857250"/>
            <a:ext cx="6054724" cy="3405783"/>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4357688"/>
            <a:ext cx="5711824" cy="40005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F7842E-DCC3-4F17-8145-CC55DAA05405}"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98E3D-0CFC-47B7-B524-B371A35C98D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20015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8" y="4767263"/>
            <a:ext cx="2085975" cy="273844"/>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EBF7842E-DCC3-4F17-8145-CC55DAA05405}" type="datetimeFigureOut">
              <a:rPr lang="en-US" smtClean="0"/>
              <a:t>11/9/2023</a:t>
            </a:fld>
            <a:endParaRPr lang="en-US"/>
          </a:p>
        </p:txBody>
      </p:sp>
      <p:sp>
        <p:nvSpPr>
          <p:cNvPr id="5" name="Footer Placeholder 4"/>
          <p:cNvSpPr>
            <a:spLocks noGrp="1"/>
          </p:cNvSpPr>
          <p:nvPr>
            <p:ph type="ftr" sz="quarter" idx="3"/>
          </p:nvPr>
        </p:nvSpPr>
        <p:spPr>
          <a:xfrm>
            <a:off x="659166" y="4767263"/>
            <a:ext cx="2847975" cy="273844"/>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9" y="4767263"/>
            <a:ext cx="561975" cy="273844"/>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42898E3D-0CFC-47B7-B524-B371A35C98DD}" type="slidenum">
              <a:rPr lang="en-US" smtClean="0"/>
              <a:t>‹#›</a:t>
            </a:fld>
            <a:endParaRPr lang="en-US"/>
          </a:p>
        </p:txBody>
      </p:sp>
      <p:sp>
        <p:nvSpPr>
          <p:cNvPr id="7" name="Oval 6"/>
          <p:cNvSpPr/>
          <p:nvPr/>
        </p:nvSpPr>
        <p:spPr>
          <a:xfrm>
            <a:off x="8457760" y="4874538"/>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4874538"/>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flickr.com/photos/niallkennedy/74353767/" TargetMode="External"/><Relationship Id="rId5" Type="http://schemas.openxmlformats.org/officeDocument/2006/relationships/image" Target="../media/image15.jpg"/><Relationship Id="rId4" Type="http://schemas.openxmlformats.org/officeDocument/2006/relationships/hyperlink" Target="https://www.flickr.com/photos/69756126@N00/4384076215"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lto:Msullivan@vtchamber.com"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www.rawpixel.com/search/fall" TargetMode="External"/><Relationship Id="rId2" Type="http://schemas.openxmlformats.org/officeDocument/2006/relationships/image" Target="../media/image9.1"/><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8" y="1731007"/>
            <a:ext cx="9146258" cy="3428822"/>
          </a:xfrm>
          <a:prstGeom prst="rect">
            <a:avLst/>
          </a:prstGeom>
        </p:spPr>
      </p:pic>
      <p:sp>
        <p:nvSpPr>
          <p:cNvPr id="6" name="TextBox 5"/>
          <p:cNvSpPr txBox="1"/>
          <p:nvPr/>
        </p:nvSpPr>
        <p:spPr>
          <a:xfrm>
            <a:off x="228600" y="285750"/>
            <a:ext cx="8534400" cy="1015663"/>
          </a:xfrm>
          <a:prstGeom prst="rect">
            <a:avLst/>
          </a:prstGeom>
          <a:noFill/>
        </p:spPr>
        <p:txBody>
          <a:bodyPr wrap="square" rtlCol="0">
            <a:spAutoFit/>
          </a:bodyPr>
          <a:lstStyle/>
          <a:p>
            <a:pPr algn="ctr">
              <a:spcBef>
                <a:spcPct val="0"/>
              </a:spcBef>
            </a:pPr>
            <a:r>
              <a:rPr lang="en-US" sz="3200" b="1" dirty="0">
                <a:latin typeface="+mj-lt"/>
                <a:ea typeface="+mj-ea"/>
                <a:cs typeface="+mj-cs"/>
              </a:rPr>
              <a:t>A new era for Vermont’s development</a:t>
            </a:r>
          </a:p>
          <a:p>
            <a:pPr algn="ctr">
              <a:spcBef>
                <a:spcPct val="0"/>
              </a:spcBef>
            </a:pPr>
            <a:r>
              <a:rPr lang="en-US" sz="2800" b="1" dirty="0">
                <a:latin typeface="+mj-lt"/>
                <a:ea typeface="+mj-ea"/>
                <a:cs typeface="+mj-cs"/>
              </a:rPr>
              <a:t>Engaging in comprehensive act 250 reform</a:t>
            </a:r>
          </a:p>
        </p:txBody>
      </p:sp>
    </p:spTree>
    <p:extLst>
      <p:ext uri="{BB962C8B-B14F-4D97-AF65-F5344CB8AC3E}">
        <p14:creationId xmlns:p14="http://schemas.microsoft.com/office/powerpoint/2010/main" val="1181621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EF0D7-D614-0D74-5A13-1F3D32BC6A85}"/>
              </a:ext>
            </a:extLst>
          </p:cNvPr>
          <p:cNvSpPr>
            <a:spLocks noGrp="1"/>
          </p:cNvSpPr>
          <p:nvPr>
            <p:ph type="title"/>
          </p:nvPr>
        </p:nvSpPr>
        <p:spPr>
          <a:xfrm>
            <a:off x="457200" y="438150"/>
            <a:ext cx="8229600" cy="1200150"/>
          </a:xfrm>
        </p:spPr>
        <p:txBody>
          <a:bodyPr/>
          <a:lstStyle/>
          <a:p>
            <a:r>
              <a:rPr lang="en-US" dirty="0"/>
              <a:t>What is your Act 250 experience? </a:t>
            </a:r>
          </a:p>
        </p:txBody>
      </p:sp>
      <p:pic>
        <p:nvPicPr>
          <p:cNvPr id="5" name="Content Placeholder 4" descr="A person in a suit and tie">
            <a:extLst>
              <a:ext uri="{FF2B5EF4-FFF2-40B4-BE49-F238E27FC236}">
                <a16:creationId xmlns:a16="http://schemas.microsoft.com/office/drawing/2014/main" id="{B9F08426-74EA-D76E-19F4-F08F9DC8714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0967" y="1721880"/>
            <a:ext cx="4012442" cy="2784474"/>
          </a:xfrm>
        </p:spPr>
      </p:pic>
      <p:sp>
        <p:nvSpPr>
          <p:cNvPr id="9" name="Arrow: Right 8">
            <a:extLst>
              <a:ext uri="{FF2B5EF4-FFF2-40B4-BE49-F238E27FC236}">
                <a16:creationId xmlns:a16="http://schemas.microsoft.com/office/drawing/2014/main" id="{D89B0401-977D-F44C-BAB5-EF1C0CB4954C}"/>
              </a:ext>
            </a:extLst>
          </p:cNvPr>
          <p:cNvSpPr/>
          <p:nvPr/>
        </p:nvSpPr>
        <p:spPr>
          <a:xfrm>
            <a:off x="4419600" y="2800350"/>
            <a:ext cx="914400"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artoon characters on a white background">
            <a:extLst>
              <a:ext uri="{FF2B5EF4-FFF2-40B4-BE49-F238E27FC236}">
                <a16:creationId xmlns:a16="http://schemas.microsoft.com/office/drawing/2014/main" id="{AAA26751-1668-1B5C-EF47-FE8F1E7F130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10200" y="1994931"/>
            <a:ext cx="3413895" cy="2182215"/>
          </a:xfrm>
          <a:prstGeom prst="rect">
            <a:avLst/>
          </a:prstGeom>
        </p:spPr>
      </p:pic>
    </p:spTree>
    <p:extLst>
      <p:ext uri="{BB962C8B-B14F-4D97-AF65-F5344CB8AC3E}">
        <p14:creationId xmlns:p14="http://schemas.microsoft.com/office/powerpoint/2010/main" val="2037463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5809111-FE29-EB41-B2FA-BCC5DE298A3F}"/>
              </a:ext>
            </a:extLst>
          </p:cNvPr>
          <p:cNvSpPr>
            <a:spLocks noGrp="1"/>
          </p:cNvSpPr>
          <p:nvPr>
            <p:ph type="title"/>
          </p:nvPr>
        </p:nvSpPr>
        <p:spPr>
          <a:xfrm>
            <a:off x="439499" y="99686"/>
            <a:ext cx="8229600" cy="838200"/>
          </a:xfrm>
        </p:spPr>
        <p:txBody>
          <a:bodyPr/>
          <a:lstStyle/>
          <a:p>
            <a:r>
              <a:rPr lang="en-US" dirty="0"/>
              <a:t>Housing Needs</a:t>
            </a:r>
          </a:p>
        </p:txBody>
      </p:sp>
      <p:pic>
        <p:nvPicPr>
          <p:cNvPr id="20" name="Picture 19">
            <a:extLst>
              <a:ext uri="{FF2B5EF4-FFF2-40B4-BE49-F238E27FC236}">
                <a16:creationId xmlns:a16="http://schemas.microsoft.com/office/drawing/2014/main" id="{37A23617-6F79-0B96-A596-B87A29E3322B}"/>
              </a:ext>
            </a:extLst>
          </p:cNvPr>
          <p:cNvPicPr>
            <a:picLocks noChangeAspect="1"/>
          </p:cNvPicPr>
          <p:nvPr/>
        </p:nvPicPr>
        <p:blipFill>
          <a:blip r:embed="rId2"/>
          <a:stretch>
            <a:fillRect/>
          </a:stretch>
        </p:blipFill>
        <p:spPr>
          <a:xfrm>
            <a:off x="990600" y="1047750"/>
            <a:ext cx="6934200" cy="3723094"/>
          </a:xfrm>
          <a:prstGeom prst="rect">
            <a:avLst/>
          </a:prstGeom>
        </p:spPr>
      </p:pic>
    </p:spTree>
    <p:extLst>
      <p:ext uri="{BB962C8B-B14F-4D97-AF65-F5344CB8AC3E}">
        <p14:creationId xmlns:p14="http://schemas.microsoft.com/office/powerpoint/2010/main" val="2540781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63E69-E3D1-6AF6-75F3-9D36DC79D626}"/>
              </a:ext>
            </a:extLst>
          </p:cNvPr>
          <p:cNvSpPr>
            <a:spLocks noGrp="1"/>
          </p:cNvSpPr>
          <p:nvPr>
            <p:ph type="title"/>
          </p:nvPr>
        </p:nvSpPr>
        <p:spPr/>
        <p:txBody>
          <a:bodyPr/>
          <a:lstStyle/>
          <a:p>
            <a:r>
              <a:rPr lang="en-US" dirty="0"/>
              <a:t>Why this?</a:t>
            </a:r>
          </a:p>
        </p:txBody>
      </p:sp>
      <p:pic>
        <p:nvPicPr>
          <p:cNvPr id="9" name="Content Placeholder 8">
            <a:extLst>
              <a:ext uri="{FF2B5EF4-FFF2-40B4-BE49-F238E27FC236}">
                <a16:creationId xmlns:a16="http://schemas.microsoft.com/office/drawing/2014/main" id="{604C1707-A7AB-981B-E575-6A2A9C7061F4}"/>
              </a:ext>
            </a:extLst>
          </p:cNvPr>
          <p:cNvPicPr>
            <a:picLocks noGrp="1" noChangeAspect="1"/>
          </p:cNvPicPr>
          <p:nvPr>
            <p:ph idx="1"/>
          </p:nvPr>
        </p:nvPicPr>
        <p:blipFill>
          <a:blip r:embed="rId3"/>
          <a:stretch>
            <a:fillRect/>
          </a:stretch>
        </p:blipFill>
        <p:spPr>
          <a:xfrm>
            <a:off x="268274" y="1514579"/>
            <a:ext cx="4413396" cy="2942264"/>
          </a:xfrm>
          <a:prstGeom prst="rect">
            <a:avLst/>
          </a:prstGeom>
        </p:spPr>
      </p:pic>
      <p:pic>
        <p:nvPicPr>
          <p:cNvPr id="11" name="Picture 10">
            <a:extLst>
              <a:ext uri="{FF2B5EF4-FFF2-40B4-BE49-F238E27FC236}">
                <a16:creationId xmlns:a16="http://schemas.microsoft.com/office/drawing/2014/main" id="{C4C257D5-137C-66AF-1AEB-10A696FC0903}"/>
              </a:ext>
            </a:extLst>
          </p:cNvPr>
          <p:cNvPicPr>
            <a:picLocks noChangeAspect="1"/>
          </p:cNvPicPr>
          <p:nvPr/>
        </p:nvPicPr>
        <p:blipFill>
          <a:blip r:embed="rId4"/>
          <a:stretch>
            <a:fillRect/>
          </a:stretch>
        </p:blipFill>
        <p:spPr>
          <a:xfrm>
            <a:off x="4899449" y="1661394"/>
            <a:ext cx="3778140" cy="2648634"/>
          </a:xfrm>
          <a:prstGeom prst="rect">
            <a:avLst/>
          </a:prstGeom>
        </p:spPr>
      </p:pic>
    </p:spTree>
    <p:extLst>
      <p:ext uri="{BB962C8B-B14F-4D97-AF65-F5344CB8AC3E}">
        <p14:creationId xmlns:p14="http://schemas.microsoft.com/office/powerpoint/2010/main" val="3058125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E1EDD5-5CAB-5FE0-A7B9-02074FDEB80F}"/>
              </a:ext>
            </a:extLst>
          </p:cNvPr>
          <p:cNvSpPr>
            <a:spLocks noGrp="1"/>
          </p:cNvSpPr>
          <p:nvPr>
            <p:ph type="title"/>
          </p:nvPr>
        </p:nvSpPr>
        <p:spPr/>
        <p:txBody>
          <a:bodyPr/>
          <a:lstStyle/>
          <a:p>
            <a:r>
              <a:rPr lang="en-US" dirty="0"/>
              <a:t>And This?</a:t>
            </a:r>
          </a:p>
        </p:txBody>
      </p:sp>
      <p:pic>
        <p:nvPicPr>
          <p:cNvPr id="9" name="Content Placeholder 8">
            <a:extLst>
              <a:ext uri="{FF2B5EF4-FFF2-40B4-BE49-F238E27FC236}">
                <a16:creationId xmlns:a16="http://schemas.microsoft.com/office/drawing/2014/main" id="{E68C15BF-B69B-7CF8-605E-C1B4842D482D}"/>
              </a:ext>
            </a:extLst>
          </p:cNvPr>
          <p:cNvPicPr>
            <a:picLocks noGrp="1" noChangeAspect="1"/>
          </p:cNvPicPr>
          <p:nvPr>
            <p:ph sz="half" idx="2"/>
          </p:nvPr>
        </p:nvPicPr>
        <p:blipFill>
          <a:blip r:embed="rId2"/>
          <a:stretch>
            <a:fillRect/>
          </a:stretch>
        </p:blipFill>
        <p:spPr>
          <a:xfrm>
            <a:off x="228599" y="1962150"/>
            <a:ext cx="4394459" cy="2133600"/>
          </a:xfrm>
          <a:prstGeom prst="rect">
            <a:avLst/>
          </a:prstGeom>
        </p:spPr>
      </p:pic>
      <p:pic>
        <p:nvPicPr>
          <p:cNvPr id="8" name="Content Placeholder 7">
            <a:extLst>
              <a:ext uri="{FF2B5EF4-FFF2-40B4-BE49-F238E27FC236}">
                <a16:creationId xmlns:a16="http://schemas.microsoft.com/office/drawing/2014/main" id="{6678B5A3-BF3E-432B-1D4D-B491DA38A2F6}"/>
              </a:ext>
            </a:extLst>
          </p:cNvPr>
          <p:cNvPicPr>
            <a:picLocks noGrp="1" noChangeAspect="1"/>
          </p:cNvPicPr>
          <p:nvPr>
            <p:ph sz="quarter" idx="13"/>
          </p:nvPr>
        </p:nvPicPr>
        <p:blipFill>
          <a:blip r:embed="rId3"/>
          <a:stretch>
            <a:fillRect/>
          </a:stretch>
        </p:blipFill>
        <p:spPr>
          <a:xfrm>
            <a:off x="4679472" y="1733550"/>
            <a:ext cx="4041775" cy="2493698"/>
          </a:xfrm>
        </p:spPr>
      </p:pic>
    </p:spTree>
    <p:extLst>
      <p:ext uri="{BB962C8B-B14F-4D97-AF65-F5344CB8AC3E}">
        <p14:creationId xmlns:p14="http://schemas.microsoft.com/office/powerpoint/2010/main" val="2659701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67924-7A4D-A9BB-D9F9-3BD2B23A9A9C}"/>
              </a:ext>
            </a:extLst>
          </p:cNvPr>
          <p:cNvSpPr>
            <a:spLocks noGrp="1"/>
          </p:cNvSpPr>
          <p:nvPr>
            <p:ph type="title"/>
          </p:nvPr>
        </p:nvSpPr>
        <p:spPr/>
        <p:txBody>
          <a:bodyPr/>
          <a:lstStyle/>
          <a:p>
            <a:r>
              <a:rPr lang="en-US" dirty="0"/>
              <a:t>And This?</a:t>
            </a:r>
          </a:p>
        </p:txBody>
      </p:sp>
      <p:pic>
        <p:nvPicPr>
          <p:cNvPr id="7" name="Content Placeholder 6">
            <a:extLst>
              <a:ext uri="{FF2B5EF4-FFF2-40B4-BE49-F238E27FC236}">
                <a16:creationId xmlns:a16="http://schemas.microsoft.com/office/drawing/2014/main" id="{3E39A67A-A224-106C-FFE6-88403D4DB2D9}"/>
              </a:ext>
            </a:extLst>
          </p:cNvPr>
          <p:cNvPicPr>
            <a:picLocks noGrp="1" noChangeAspect="1"/>
          </p:cNvPicPr>
          <p:nvPr>
            <p:ph sz="half" idx="2"/>
          </p:nvPr>
        </p:nvPicPr>
        <p:blipFill>
          <a:blip r:embed="rId2"/>
          <a:stretch>
            <a:fillRect/>
          </a:stretch>
        </p:blipFill>
        <p:spPr>
          <a:xfrm>
            <a:off x="4419600" y="1504950"/>
            <a:ext cx="4267200" cy="2810898"/>
          </a:xfrm>
        </p:spPr>
      </p:pic>
      <p:pic>
        <p:nvPicPr>
          <p:cNvPr id="5" name="Content Placeholder 4">
            <a:extLst>
              <a:ext uri="{FF2B5EF4-FFF2-40B4-BE49-F238E27FC236}">
                <a16:creationId xmlns:a16="http://schemas.microsoft.com/office/drawing/2014/main" id="{68257706-3A10-B5FF-7396-2D2B2C34BC0D}"/>
              </a:ext>
            </a:extLst>
          </p:cNvPr>
          <p:cNvPicPr>
            <a:picLocks noGrp="1" noChangeAspect="1"/>
          </p:cNvPicPr>
          <p:nvPr>
            <p:ph sz="quarter" idx="13"/>
          </p:nvPr>
        </p:nvPicPr>
        <p:blipFill>
          <a:blip r:embed="rId3"/>
          <a:stretch>
            <a:fillRect/>
          </a:stretch>
        </p:blipFill>
        <p:spPr>
          <a:xfrm>
            <a:off x="228600" y="1613137"/>
            <a:ext cx="4041775" cy="2594524"/>
          </a:xfrm>
          <a:prstGeom prst="rect">
            <a:avLst/>
          </a:prstGeom>
        </p:spPr>
      </p:pic>
    </p:spTree>
    <p:extLst>
      <p:ext uri="{BB962C8B-B14F-4D97-AF65-F5344CB8AC3E}">
        <p14:creationId xmlns:p14="http://schemas.microsoft.com/office/powerpoint/2010/main" val="4094523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BD33-3955-5905-B383-87F4C2E07451}"/>
              </a:ext>
            </a:extLst>
          </p:cNvPr>
          <p:cNvSpPr>
            <a:spLocks noGrp="1"/>
          </p:cNvSpPr>
          <p:nvPr>
            <p:ph type="title"/>
          </p:nvPr>
        </p:nvSpPr>
        <p:spPr/>
        <p:txBody>
          <a:bodyPr/>
          <a:lstStyle/>
          <a:p>
            <a:r>
              <a:rPr lang="en-US" dirty="0"/>
              <a:t>And Not That?</a:t>
            </a:r>
          </a:p>
        </p:txBody>
      </p:sp>
      <p:pic>
        <p:nvPicPr>
          <p:cNvPr id="7" name="Picture 6">
            <a:extLst>
              <a:ext uri="{FF2B5EF4-FFF2-40B4-BE49-F238E27FC236}">
                <a16:creationId xmlns:a16="http://schemas.microsoft.com/office/drawing/2014/main" id="{6497E429-9009-CB05-BAC9-EA39D64BD60A}"/>
              </a:ext>
            </a:extLst>
          </p:cNvPr>
          <p:cNvPicPr>
            <a:picLocks noChangeAspect="1"/>
          </p:cNvPicPr>
          <p:nvPr/>
        </p:nvPicPr>
        <p:blipFill>
          <a:blip r:embed="rId2"/>
          <a:stretch>
            <a:fillRect/>
          </a:stretch>
        </p:blipFill>
        <p:spPr>
          <a:xfrm>
            <a:off x="2133600" y="1287662"/>
            <a:ext cx="5457825" cy="3219450"/>
          </a:xfrm>
          <a:prstGeom prst="rect">
            <a:avLst/>
          </a:prstGeom>
        </p:spPr>
      </p:pic>
      <p:sp>
        <p:nvSpPr>
          <p:cNvPr id="10" name="Oval 9">
            <a:extLst>
              <a:ext uri="{FF2B5EF4-FFF2-40B4-BE49-F238E27FC236}">
                <a16:creationId xmlns:a16="http://schemas.microsoft.com/office/drawing/2014/main" id="{0B542F61-C71D-E82B-E9E3-C60868D4A130}"/>
              </a:ext>
            </a:extLst>
          </p:cNvPr>
          <p:cNvSpPr/>
          <p:nvPr/>
        </p:nvSpPr>
        <p:spPr>
          <a:xfrm>
            <a:off x="2362200" y="2762849"/>
            <a:ext cx="3352800" cy="1274563"/>
          </a:xfrm>
          <a:prstGeom prst="ellipse">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676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3E7FB-916F-0F3F-3F46-BD0067843743}"/>
              </a:ext>
            </a:extLst>
          </p:cNvPr>
          <p:cNvSpPr>
            <a:spLocks noGrp="1"/>
          </p:cNvSpPr>
          <p:nvPr>
            <p:ph type="title"/>
          </p:nvPr>
        </p:nvSpPr>
        <p:spPr>
          <a:xfrm>
            <a:off x="175712" y="-164295"/>
            <a:ext cx="8686800" cy="1200150"/>
          </a:xfrm>
        </p:spPr>
        <p:txBody>
          <a:bodyPr/>
          <a:lstStyle/>
          <a:p>
            <a:r>
              <a:rPr lang="en-US" sz="3600" dirty="0"/>
              <a:t>Problems- Process and Reputational</a:t>
            </a:r>
          </a:p>
        </p:txBody>
      </p:sp>
      <p:pic>
        <p:nvPicPr>
          <p:cNvPr id="4" name="Content Placeholder 3">
            <a:extLst>
              <a:ext uri="{FF2B5EF4-FFF2-40B4-BE49-F238E27FC236}">
                <a16:creationId xmlns:a16="http://schemas.microsoft.com/office/drawing/2014/main" id="{CC9C9B74-49F7-559B-FD8C-CA75A99A0E72}"/>
              </a:ext>
            </a:extLst>
          </p:cNvPr>
          <p:cNvPicPr>
            <a:picLocks noGrp="1" noChangeAspect="1"/>
          </p:cNvPicPr>
          <p:nvPr>
            <p:ph idx="1"/>
          </p:nvPr>
        </p:nvPicPr>
        <p:blipFill>
          <a:blip r:embed="rId2"/>
          <a:stretch>
            <a:fillRect/>
          </a:stretch>
        </p:blipFill>
        <p:spPr>
          <a:xfrm>
            <a:off x="455112" y="1276350"/>
            <a:ext cx="4064000" cy="2286000"/>
          </a:xfrm>
          <a:prstGeom prst="rect">
            <a:avLst/>
          </a:prstGeom>
        </p:spPr>
      </p:pic>
      <p:pic>
        <p:nvPicPr>
          <p:cNvPr id="6" name="Picture 5">
            <a:extLst>
              <a:ext uri="{FF2B5EF4-FFF2-40B4-BE49-F238E27FC236}">
                <a16:creationId xmlns:a16="http://schemas.microsoft.com/office/drawing/2014/main" id="{4325861A-C42C-A5C7-4ED4-6C5E33893223}"/>
              </a:ext>
            </a:extLst>
          </p:cNvPr>
          <p:cNvPicPr>
            <a:picLocks noChangeAspect="1"/>
          </p:cNvPicPr>
          <p:nvPr/>
        </p:nvPicPr>
        <p:blipFill>
          <a:blip r:embed="rId3"/>
          <a:stretch>
            <a:fillRect/>
          </a:stretch>
        </p:blipFill>
        <p:spPr>
          <a:xfrm>
            <a:off x="3886200" y="2721780"/>
            <a:ext cx="4248150" cy="1681140"/>
          </a:xfrm>
          <a:prstGeom prst="rect">
            <a:avLst/>
          </a:prstGeom>
        </p:spPr>
      </p:pic>
      <p:sp>
        <p:nvSpPr>
          <p:cNvPr id="7" name="TextBox 6">
            <a:extLst>
              <a:ext uri="{FF2B5EF4-FFF2-40B4-BE49-F238E27FC236}">
                <a16:creationId xmlns:a16="http://schemas.microsoft.com/office/drawing/2014/main" id="{55C0F644-8BE4-8FC1-A32D-97CBE0936D4C}"/>
              </a:ext>
            </a:extLst>
          </p:cNvPr>
          <p:cNvSpPr txBox="1"/>
          <p:nvPr/>
        </p:nvSpPr>
        <p:spPr>
          <a:xfrm>
            <a:off x="1153612" y="3682484"/>
            <a:ext cx="2667000" cy="646331"/>
          </a:xfrm>
          <a:prstGeom prst="rect">
            <a:avLst/>
          </a:prstGeom>
          <a:noFill/>
        </p:spPr>
        <p:txBody>
          <a:bodyPr wrap="square" rtlCol="0">
            <a:spAutoFit/>
          </a:bodyPr>
          <a:lstStyle/>
          <a:p>
            <a:r>
              <a:rPr lang="en-US" dirty="0" err="1"/>
              <a:t>OnLogic</a:t>
            </a:r>
            <a:endParaRPr lang="en-US" dirty="0"/>
          </a:p>
          <a:p>
            <a:r>
              <a:rPr lang="en-US" dirty="0"/>
              <a:t>South Burlington</a:t>
            </a:r>
          </a:p>
        </p:txBody>
      </p:sp>
      <p:sp>
        <p:nvSpPr>
          <p:cNvPr id="8" name="TextBox 7">
            <a:extLst>
              <a:ext uri="{FF2B5EF4-FFF2-40B4-BE49-F238E27FC236}">
                <a16:creationId xmlns:a16="http://schemas.microsoft.com/office/drawing/2014/main" id="{9ADCC55D-D024-71EE-31AF-B2286BBE1232}"/>
              </a:ext>
            </a:extLst>
          </p:cNvPr>
          <p:cNvSpPr txBox="1"/>
          <p:nvPr/>
        </p:nvSpPr>
        <p:spPr>
          <a:xfrm>
            <a:off x="4791075" y="2075449"/>
            <a:ext cx="2438400" cy="646331"/>
          </a:xfrm>
          <a:prstGeom prst="rect">
            <a:avLst/>
          </a:prstGeom>
          <a:noFill/>
        </p:spPr>
        <p:txBody>
          <a:bodyPr wrap="square" rtlCol="0">
            <a:spAutoFit/>
          </a:bodyPr>
          <a:lstStyle/>
          <a:p>
            <a:r>
              <a:rPr lang="en-US" dirty="0" err="1"/>
              <a:t>OnLogic</a:t>
            </a:r>
            <a:endParaRPr lang="en-US" dirty="0"/>
          </a:p>
          <a:p>
            <a:r>
              <a:rPr lang="en-US" dirty="0"/>
              <a:t>Cary, North Carolina</a:t>
            </a:r>
          </a:p>
        </p:txBody>
      </p:sp>
    </p:spTree>
    <p:extLst>
      <p:ext uri="{BB962C8B-B14F-4D97-AF65-F5344CB8AC3E}">
        <p14:creationId xmlns:p14="http://schemas.microsoft.com/office/powerpoint/2010/main" val="1771878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Study It!</a:t>
            </a:r>
          </a:p>
        </p:txBody>
      </p:sp>
      <p:sp>
        <p:nvSpPr>
          <p:cNvPr id="5" name="Content Placeholder 4"/>
          <p:cNvSpPr>
            <a:spLocks noGrp="1"/>
          </p:cNvSpPr>
          <p:nvPr>
            <p:ph idx="1"/>
          </p:nvPr>
        </p:nvSpPr>
        <p:spPr/>
        <p:txBody>
          <a:bodyPr>
            <a:normAutofit/>
          </a:bodyPr>
          <a:lstStyle/>
          <a:p>
            <a:r>
              <a:rPr lang="en-US" b="1" i="0" dirty="0">
                <a:solidFill>
                  <a:srgbClr val="22313F"/>
                </a:solidFill>
                <a:effectLst/>
                <a:latin typeface="Open Sans" panose="020B0606030504020204" pitchFamily="34" charset="0"/>
              </a:rPr>
              <a:t>Natural Resources Board Act 250 Necessary Updates</a:t>
            </a:r>
          </a:p>
          <a:p>
            <a:pPr lvl="1" fontAlgn="base">
              <a:buFont typeface="Arial" panose="020B0604020202020204" pitchFamily="34" charset="0"/>
              <a:buChar char="•"/>
            </a:pPr>
            <a:r>
              <a:rPr lang="en-US" b="0" i="0" dirty="0">
                <a:solidFill>
                  <a:srgbClr val="22313F"/>
                </a:solidFill>
                <a:effectLst/>
                <a:latin typeface="Open Sans" panose="020B0606030504020204" pitchFamily="34" charset="0"/>
              </a:rPr>
              <a:t>Location-based jurisdiction</a:t>
            </a:r>
          </a:p>
          <a:p>
            <a:pPr lvl="1" fontAlgn="base">
              <a:buFont typeface="Arial" panose="020B0604020202020204" pitchFamily="34" charset="0"/>
              <a:buChar char="•"/>
            </a:pPr>
            <a:r>
              <a:rPr lang="en-US" b="0" i="0" dirty="0">
                <a:solidFill>
                  <a:srgbClr val="22313F"/>
                </a:solidFill>
                <a:effectLst/>
                <a:latin typeface="Open Sans" panose="020B0606030504020204" pitchFamily="34" charset="0"/>
              </a:rPr>
              <a:t>NRB staffing assessment</a:t>
            </a:r>
          </a:p>
          <a:p>
            <a:pPr lvl="1" fontAlgn="base">
              <a:buFont typeface="Arial" panose="020B0604020202020204" pitchFamily="34" charset="0"/>
              <a:buChar char="•"/>
            </a:pPr>
            <a:r>
              <a:rPr lang="en-US" b="0" i="0" dirty="0">
                <a:solidFill>
                  <a:srgbClr val="22313F"/>
                </a:solidFill>
                <a:effectLst/>
                <a:latin typeface="Open Sans" panose="020B0606030504020204" pitchFamily="34" charset="0"/>
              </a:rPr>
              <a:t>Sufficiency of permit fees</a:t>
            </a:r>
          </a:p>
          <a:p>
            <a:pPr lvl="1" fontAlgn="base">
              <a:buFont typeface="Arial" panose="020B0604020202020204" pitchFamily="34" charset="0"/>
              <a:buChar char="•"/>
            </a:pPr>
            <a:r>
              <a:rPr lang="en-US" b="0" i="0" dirty="0">
                <a:solidFill>
                  <a:srgbClr val="22313F"/>
                </a:solidFill>
                <a:effectLst/>
                <a:latin typeface="Open Sans" panose="020B0606030504020204" pitchFamily="34" charset="0"/>
              </a:rPr>
              <a:t>Effectiveness of permit fees in providing appropriate incentives</a:t>
            </a:r>
          </a:p>
          <a:p>
            <a:pPr lvl="1" fontAlgn="base">
              <a:buFont typeface="Arial" panose="020B0604020202020204" pitchFamily="34" charset="0"/>
              <a:buChar char="•"/>
            </a:pPr>
            <a:r>
              <a:rPr lang="en-US" b="0" i="0" dirty="0">
                <a:solidFill>
                  <a:srgbClr val="22313F"/>
                </a:solidFill>
                <a:effectLst/>
                <a:latin typeface="Open Sans" panose="020B0606030504020204" pitchFamily="34" charset="0"/>
              </a:rPr>
              <a:t>Whether the Board should be able to assess its costs on applicants</a:t>
            </a:r>
          </a:p>
          <a:p>
            <a:pPr lvl="1" fontAlgn="base">
              <a:buFont typeface="Arial" panose="020B0604020202020204" pitchFamily="34" charset="0"/>
              <a:buChar char="•"/>
            </a:pPr>
            <a:r>
              <a:rPr lang="en-US" b="0" i="0" dirty="0">
                <a:solidFill>
                  <a:srgbClr val="22313F"/>
                </a:solidFill>
                <a:effectLst/>
                <a:latin typeface="Open Sans" panose="020B0606030504020204" pitchFamily="34" charset="0"/>
              </a:rPr>
              <a:t>Increasing jurisdictional thresholds for housing to 25 units</a:t>
            </a:r>
          </a:p>
          <a:p>
            <a:pPr lvl="1" fontAlgn="base">
              <a:buFont typeface="Arial" panose="020B0604020202020204" pitchFamily="34" charset="0"/>
              <a:buChar char="•"/>
            </a:pPr>
            <a:r>
              <a:rPr lang="en-US" b="0" i="0" dirty="0">
                <a:solidFill>
                  <a:srgbClr val="22313F"/>
                </a:solidFill>
                <a:effectLst/>
                <a:latin typeface="Open Sans" panose="020B0606030504020204" pitchFamily="34" charset="0"/>
              </a:rPr>
              <a:t>Delegation of administration of Act 250 permits to municipalities</a:t>
            </a:r>
          </a:p>
          <a:p>
            <a:endParaRPr lang="en-US" dirty="0"/>
          </a:p>
        </p:txBody>
      </p:sp>
    </p:spTree>
    <p:extLst>
      <p:ext uri="{BB962C8B-B14F-4D97-AF65-F5344CB8AC3E}">
        <p14:creationId xmlns:p14="http://schemas.microsoft.com/office/powerpoint/2010/main" val="1798099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50" y="342900"/>
            <a:ext cx="6343650" cy="365850"/>
          </a:xfrm>
        </p:spPr>
        <p:txBody>
          <a:bodyPr>
            <a:noAutofit/>
          </a:bodyPr>
          <a:lstStyle/>
          <a:p>
            <a:r>
              <a:rPr lang="en-US" sz="3000" dirty="0">
                <a:solidFill>
                  <a:srgbClr val="00B0F0"/>
                </a:solidFill>
              </a:rPr>
              <a:t>Updated Proposal on Jurisdiction</a:t>
            </a:r>
          </a:p>
        </p:txBody>
      </p:sp>
      <p:sp>
        <p:nvSpPr>
          <p:cNvPr id="4" name="TextBox 3">
            <a:extLst>
              <a:ext uri="{FF2B5EF4-FFF2-40B4-BE49-F238E27FC236}">
                <a16:creationId xmlns:a16="http://schemas.microsoft.com/office/drawing/2014/main" id="{D5FEAECF-5D41-7601-8BA2-173DB80192F8}"/>
              </a:ext>
            </a:extLst>
          </p:cNvPr>
          <p:cNvSpPr txBox="1"/>
          <p:nvPr/>
        </p:nvSpPr>
        <p:spPr>
          <a:xfrm>
            <a:off x="1082489" y="3166782"/>
            <a:ext cx="184731" cy="300082"/>
          </a:xfrm>
          <a:prstGeom prst="rect">
            <a:avLst/>
          </a:prstGeom>
          <a:noFill/>
        </p:spPr>
        <p:txBody>
          <a:bodyPr wrap="none" rtlCol="0">
            <a:spAutoFit/>
          </a:bodyPr>
          <a:lstStyle/>
          <a:p>
            <a:endParaRPr lang="en-US" sz="1350"/>
          </a:p>
        </p:txBody>
      </p:sp>
      <p:graphicFrame>
        <p:nvGraphicFramePr>
          <p:cNvPr id="5" name="Google Shape;86;p2">
            <a:extLst>
              <a:ext uri="{FF2B5EF4-FFF2-40B4-BE49-F238E27FC236}">
                <a16:creationId xmlns:a16="http://schemas.microsoft.com/office/drawing/2014/main" id="{C1403A43-F91C-ACAC-EBCD-6ABB7FA90769}"/>
              </a:ext>
            </a:extLst>
          </p:cNvPr>
          <p:cNvGraphicFramePr/>
          <p:nvPr>
            <p:extLst>
              <p:ext uri="{D42A27DB-BD31-4B8C-83A1-F6EECF244321}">
                <p14:modId xmlns:p14="http://schemas.microsoft.com/office/powerpoint/2010/main" val="3429960901"/>
              </p:ext>
            </p:extLst>
          </p:nvPr>
        </p:nvGraphicFramePr>
        <p:xfrm>
          <a:off x="533400" y="708750"/>
          <a:ext cx="8001000" cy="4278556"/>
        </p:xfrm>
        <a:graphic>
          <a:graphicData uri="http://schemas.openxmlformats.org/drawingml/2006/table">
            <a:tbl>
              <a:tblPr firstRow="1" bandRow="1">
                <a:tableStyleId>{7E9639D4-E3E2-4D34-9284-5A2195B3D0D7}</a:tableStyleId>
              </a:tblPr>
              <a:tblGrid>
                <a:gridCol w="1600200">
                  <a:extLst>
                    <a:ext uri="{9D8B030D-6E8A-4147-A177-3AD203B41FA5}">
                      <a16:colId xmlns:a16="http://schemas.microsoft.com/office/drawing/2014/main" val="20000"/>
                    </a:ext>
                  </a:extLst>
                </a:gridCol>
                <a:gridCol w="2400300">
                  <a:extLst>
                    <a:ext uri="{9D8B030D-6E8A-4147-A177-3AD203B41FA5}">
                      <a16:colId xmlns:a16="http://schemas.microsoft.com/office/drawing/2014/main" val="20001"/>
                    </a:ext>
                  </a:extLst>
                </a:gridCol>
                <a:gridCol w="2333625">
                  <a:extLst>
                    <a:ext uri="{9D8B030D-6E8A-4147-A177-3AD203B41FA5}">
                      <a16:colId xmlns:a16="http://schemas.microsoft.com/office/drawing/2014/main" val="20002"/>
                    </a:ext>
                  </a:extLst>
                </a:gridCol>
                <a:gridCol w="1666875">
                  <a:extLst>
                    <a:ext uri="{9D8B030D-6E8A-4147-A177-3AD203B41FA5}">
                      <a16:colId xmlns:a16="http://schemas.microsoft.com/office/drawing/2014/main" val="20006"/>
                    </a:ext>
                  </a:extLst>
                </a:gridCol>
              </a:tblGrid>
              <a:tr h="1176212">
                <a:tc>
                  <a:txBody>
                    <a:bodyPr/>
                    <a:lstStyle/>
                    <a:p>
                      <a:pPr marL="0" marR="0" lvl="0" indent="0" algn="l" rtl="0">
                        <a:spcBef>
                          <a:spcPts val="0"/>
                        </a:spcBef>
                        <a:spcAft>
                          <a:spcPts val="0"/>
                        </a:spcAft>
                        <a:buNone/>
                      </a:pPr>
                      <a:r>
                        <a:rPr lang="en-US" sz="1400" b="0" u="none" strike="noStrike" cap="none" dirty="0">
                          <a:latin typeface="Calibri" panose="020F0502020204030204" pitchFamily="34" charset="0"/>
                          <a:cs typeface="Calibri" panose="020F0502020204030204" pitchFamily="34" charset="0"/>
                          <a:sym typeface="Calibri"/>
                        </a:rPr>
                        <a:t>1A. Large municipalities/ similar to downtown designations </a:t>
                      </a:r>
                      <a:endParaRPr sz="1400" dirty="0">
                        <a:latin typeface="Calibri" panose="020F0502020204030204" pitchFamily="34" charset="0"/>
                        <a:cs typeface="Calibri" panose="020F0502020204030204" pitchFamily="34" charset="0"/>
                      </a:endParaRPr>
                    </a:p>
                  </a:txBody>
                  <a:tcPr marL="68588" marR="68588" marT="34294" marB="34294">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400" b="0" dirty="0">
                          <a:latin typeface="Calibri" panose="020F0502020204030204" pitchFamily="34" charset="0"/>
                          <a:cs typeface="Calibri" panose="020F0502020204030204" pitchFamily="34" charset="0"/>
                          <a:sym typeface="Calibri"/>
                        </a:rPr>
                        <a:t>1B. Municipalities with zoning and subdivision regs and capacity for growth</a:t>
                      </a:r>
                      <a:endParaRPr sz="1400" dirty="0">
                        <a:latin typeface="Calibri" panose="020F0502020204030204" pitchFamily="34" charset="0"/>
                        <a:cs typeface="Calibri" panose="020F0502020204030204" pitchFamily="34" charset="0"/>
                      </a:endParaRPr>
                    </a:p>
                  </a:txBody>
                  <a:tcPr marL="68588" marR="68588" marT="34294" marB="34294">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US" sz="1400" b="0" dirty="0">
                          <a:solidFill>
                            <a:schemeClr val="lt1"/>
                          </a:solidFill>
                          <a:latin typeface="Calibri" panose="020F0502020204030204" pitchFamily="34" charset="0"/>
                          <a:cs typeface="Calibri" panose="020F0502020204030204" pitchFamily="34" charset="0"/>
                          <a:sym typeface="Calibri"/>
                        </a:rPr>
                        <a:t>2. Open undeveloped land not in Tiers 1 or 3</a:t>
                      </a:r>
                      <a:endParaRPr sz="1400" dirty="0">
                        <a:latin typeface="Calibri" panose="020F0502020204030204" pitchFamily="34" charset="0"/>
                        <a:cs typeface="Calibri" panose="020F0502020204030204" pitchFamily="34" charset="0"/>
                      </a:endParaRPr>
                    </a:p>
                  </a:txBody>
                  <a:tcPr marL="68588" marR="68588" marT="34294" marB="34294"/>
                </a:tc>
                <a:tc>
                  <a:txBody>
                    <a:bodyPr/>
                    <a:lstStyle/>
                    <a:p>
                      <a:pPr marL="0" marR="0" lvl="0" indent="0" algn="l" rtl="0">
                        <a:lnSpc>
                          <a:spcPct val="100000"/>
                        </a:lnSpc>
                        <a:spcBef>
                          <a:spcPts val="0"/>
                        </a:spcBef>
                        <a:spcAft>
                          <a:spcPts val="0"/>
                        </a:spcAft>
                        <a:buClr>
                          <a:schemeClr val="dk1"/>
                        </a:buClr>
                        <a:buSzPts val="1800"/>
                        <a:buFont typeface="Calibri"/>
                        <a:buNone/>
                      </a:pPr>
                      <a:r>
                        <a:rPr lang="en-US" sz="1400" b="0" dirty="0">
                          <a:latin typeface="Calibri" panose="020F0502020204030204" pitchFamily="34" charset="0"/>
                          <a:cs typeface="Calibri" panose="020F0502020204030204" pitchFamily="34" charset="0"/>
                          <a:sym typeface="Calibri"/>
                        </a:rPr>
                        <a:t>3. Sensitive Natural Resource Areas</a:t>
                      </a:r>
                      <a:endParaRPr sz="1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1400" b="0" dirty="0">
                        <a:latin typeface="Calibri" panose="020F0502020204030204" pitchFamily="34" charset="0"/>
                        <a:ea typeface="Calibri"/>
                        <a:cs typeface="Calibri" panose="020F0502020204030204" pitchFamily="34" charset="0"/>
                        <a:sym typeface="Calibri"/>
                      </a:endParaRPr>
                    </a:p>
                  </a:txBody>
                  <a:tcPr marL="68588" marR="68588" marT="34294" marB="34294">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02344">
                <a:tc>
                  <a:txBody>
                    <a:bodyPr/>
                    <a:lstStyle/>
                    <a:p>
                      <a:pPr marL="0" marR="0" lvl="0" indent="0" algn="l" rtl="0">
                        <a:spcBef>
                          <a:spcPts val="0"/>
                        </a:spcBef>
                        <a:spcAft>
                          <a:spcPts val="0"/>
                        </a:spcAft>
                        <a:buNone/>
                      </a:pPr>
                      <a:r>
                        <a:rPr lang="en-US" sz="1200" dirty="0">
                          <a:latin typeface="Calibri" panose="020F0502020204030204" pitchFamily="34" charset="0"/>
                          <a:cs typeface="Calibri" panose="020F0502020204030204" pitchFamily="34" charset="0"/>
                          <a:sym typeface="Calibri"/>
                        </a:rPr>
                        <a:t>-Requirement that zoning and subdivision regs meet established standards</a:t>
                      </a:r>
                    </a:p>
                    <a:p>
                      <a:pPr marL="0" marR="0" lvl="0" indent="0" algn="l" rtl="0">
                        <a:spcBef>
                          <a:spcPts val="0"/>
                        </a:spcBef>
                        <a:spcAft>
                          <a:spcPts val="0"/>
                        </a:spcAft>
                        <a:buNone/>
                      </a:pPr>
                      <a:r>
                        <a:rPr lang="en-US" sz="1200" dirty="0">
                          <a:latin typeface="Calibri" panose="020F0502020204030204" pitchFamily="34" charset="0"/>
                          <a:cs typeface="Calibri" panose="020F0502020204030204" pitchFamily="34" charset="0"/>
                          <a:sym typeface="Calibri"/>
                        </a:rPr>
                        <a:t>-Municipality proposes designated area for approval by state board; RPC review/ concurrence</a:t>
                      </a:r>
                    </a:p>
                    <a:p>
                      <a:pPr marL="0" marR="0" lvl="0" indent="0" algn="l" rtl="0">
                        <a:spcBef>
                          <a:spcPts val="0"/>
                        </a:spcBef>
                        <a:spcAft>
                          <a:spcPts val="0"/>
                        </a:spcAft>
                        <a:buNone/>
                      </a:pPr>
                      <a:r>
                        <a:rPr lang="en-US" sz="1200" dirty="0">
                          <a:latin typeface="Calibri" panose="020F0502020204030204" pitchFamily="34" charset="0"/>
                          <a:cs typeface="Calibri" panose="020F0502020204030204" pitchFamily="34" charset="0"/>
                          <a:sym typeface="Calibri"/>
                        </a:rPr>
                        <a:t>-All residential, commercial, and industrial projects within 1A exempt from Act 250</a:t>
                      </a: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US" sz="1200" dirty="0">
                          <a:latin typeface="Calibri" panose="020F0502020204030204" pitchFamily="34" charset="0"/>
                          <a:cs typeface="Calibri" panose="020F0502020204030204" pitchFamily="34" charset="0"/>
                          <a:sym typeface="Calibri"/>
                        </a:rPr>
                        <a:t>-Capacity includes either infrastructure or the right soil conditions to handle wastewater</a:t>
                      </a:r>
                    </a:p>
                    <a:p>
                      <a:pPr marL="0" marR="0" lvl="0" indent="0" algn="l" rtl="0">
                        <a:spcBef>
                          <a:spcPts val="0"/>
                        </a:spcBef>
                        <a:spcAft>
                          <a:spcPts val="0"/>
                        </a:spcAft>
                        <a:buNone/>
                      </a:pPr>
                      <a:r>
                        <a:rPr lang="en-US" sz="1200" dirty="0">
                          <a:latin typeface="Calibri" panose="020F0502020204030204" pitchFamily="34" charset="0"/>
                          <a:cs typeface="Calibri" panose="020F0502020204030204" pitchFamily="34" charset="0"/>
                          <a:sym typeface="Calibri"/>
                        </a:rPr>
                        <a:t>-Regulations and/or planning and administrative capacity do not meet Tier 1A standards</a:t>
                      </a:r>
                    </a:p>
                    <a:p>
                      <a:pPr marL="0" marR="0" lvl="0" indent="0" algn="l" rtl="0">
                        <a:spcBef>
                          <a:spcPts val="0"/>
                        </a:spcBef>
                        <a:spcAft>
                          <a:spcPts val="0"/>
                        </a:spcAft>
                        <a:buNone/>
                      </a:pPr>
                      <a:r>
                        <a:rPr lang="en-US" sz="1200" dirty="0">
                          <a:latin typeface="Calibri" panose="020F0502020204030204" pitchFamily="34" charset="0"/>
                          <a:cs typeface="Calibri" panose="020F0502020204030204" pitchFamily="34" charset="0"/>
                          <a:sym typeface="Calibri"/>
                        </a:rPr>
                        <a:t>-Municipality proposes designated area for approval by state board; RPC review/ concurrence</a:t>
                      </a:r>
                    </a:p>
                    <a:p>
                      <a:pPr marL="0" marR="0" lvl="0" indent="0" algn="l" rtl="0">
                        <a:spcBef>
                          <a:spcPts val="0"/>
                        </a:spcBef>
                        <a:spcAft>
                          <a:spcPts val="0"/>
                        </a:spcAft>
                        <a:buNone/>
                      </a:pPr>
                      <a:r>
                        <a:rPr lang="en-US" sz="1200" dirty="0">
                          <a:latin typeface="Calibri" panose="020F0502020204030204" pitchFamily="34" charset="0"/>
                          <a:cs typeface="Calibri" panose="020F0502020204030204" pitchFamily="34" charset="0"/>
                          <a:sym typeface="Calibri"/>
                        </a:rPr>
                        <a:t>-In order to promote density, no jurisdictional trigger on number of units</a:t>
                      </a:r>
                    </a:p>
                    <a:p>
                      <a:pPr marL="0" marR="0" lvl="0" indent="0" algn="l" rtl="0">
                        <a:spcBef>
                          <a:spcPts val="0"/>
                        </a:spcBef>
                        <a:spcAft>
                          <a:spcPts val="0"/>
                        </a:spcAft>
                        <a:buNone/>
                      </a:pPr>
                      <a:r>
                        <a:rPr lang="en-US" sz="1200">
                          <a:latin typeface="Calibri" panose="020F0502020204030204" pitchFamily="34" charset="0"/>
                          <a:cs typeface="Calibri" panose="020F0502020204030204" pitchFamily="34" charset="0"/>
                          <a:sym typeface="Calibri"/>
                        </a:rPr>
                        <a:t>-6/10 lot </a:t>
                      </a:r>
                      <a:r>
                        <a:rPr lang="en-US" sz="1200" dirty="0">
                          <a:latin typeface="Calibri" panose="020F0502020204030204" pitchFamily="34" charset="0"/>
                          <a:cs typeface="Calibri" panose="020F0502020204030204" pitchFamily="34" charset="0"/>
                          <a:sym typeface="Calibri"/>
                        </a:rPr>
                        <a:t>jurisdictional trigger over 3 years.</a:t>
                      </a:r>
                      <a:endParaRPr sz="1200" dirty="0">
                        <a:latin typeface="Calibri" panose="020F0502020204030204" pitchFamily="34" charset="0"/>
                        <a:ea typeface="Calibri"/>
                        <a:cs typeface="Calibri" panose="020F0502020204030204" pitchFamily="34" charset="0"/>
                        <a:sym typeface="Calibri"/>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US" sz="1200" dirty="0">
                          <a:latin typeface="Calibri" panose="020F0502020204030204" pitchFamily="34" charset="0"/>
                          <a:cs typeface="Calibri" panose="020F0502020204030204" pitchFamily="34" charset="0"/>
                          <a:sym typeface="Calibri"/>
                        </a:rPr>
                        <a:t>-Open undeveloped land including small villages/hamlets without zoning, subdivision, capacity</a:t>
                      </a:r>
                    </a:p>
                    <a:p>
                      <a:pPr marL="0" lvl="0" indent="0" algn="l" rtl="0">
                        <a:spcBef>
                          <a:spcPts val="0"/>
                        </a:spcBef>
                        <a:spcAft>
                          <a:spcPts val="0"/>
                        </a:spcAft>
                        <a:buNone/>
                      </a:pPr>
                      <a:r>
                        <a:rPr lang="en-US" sz="1200" dirty="0">
                          <a:latin typeface="Calibri" panose="020F0502020204030204" pitchFamily="34" charset="0"/>
                          <a:cs typeface="Calibri" panose="020F0502020204030204" pitchFamily="34" charset="0"/>
                          <a:sym typeface="Calibri"/>
                        </a:rPr>
                        <a:t>-All land that is not in Tiers 1A/B, or 3</a:t>
                      </a:r>
                    </a:p>
                    <a:p>
                      <a:pPr marL="0" lvl="0" indent="0" algn="l" rtl="0">
                        <a:spcBef>
                          <a:spcPts val="0"/>
                        </a:spcBef>
                        <a:spcAft>
                          <a:spcPts val="0"/>
                        </a:spcAft>
                        <a:buNone/>
                      </a:pPr>
                      <a:r>
                        <a:rPr lang="en-US" sz="1200" dirty="0">
                          <a:latin typeface="Calibri" panose="020F0502020204030204" pitchFamily="34" charset="0"/>
                          <a:cs typeface="Calibri" panose="020F0502020204030204" pitchFamily="34" charset="0"/>
                          <a:sym typeface="Calibri"/>
                        </a:rPr>
                        <a:t>-Status quo on lots and units (10 units/ 6 lots with the 5/5)</a:t>
                      </a:r>
                    </a:p>
                    <a:p>
                      <a:pPr marL="0" lvl="0" indent="0" algn="l" rtl="0">
                        <a:spcBef>
                          <a:spcPts val="0"/>
                        </a:spcBef>
                        <a:spcAft>
                          <a:spcPts val="0"/>
                        </a:spcAft>
                        <a:buNone/>
                      </a:pPr>
                      <a:r>
                        <a:rPr lang="en-US" sz="1200" dirty="0">
                          <a:latin typeface="Calibri" panose="020F0502020204030204" pitchFamily="34" charset="0"/>
                          <a:cs typeface="Calibri" panose="020F0502020204030204" pitchFamily="34" charset="0"/>
                          <a:sym typeface="Calibri"/>
                        </a:rPr>
                        <a:t>-Road rule jurisdictional trigger applies. Any combination of road and driveway over 2,000 feet.</a:t>
                      </a: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ts val="1600"/>
                        <a:buFont typeface="Calibri"/>
                        <a:buNone/>
                      </a:pPr>
                      <a:r>
                        <a:rPr lang="en-US" sz="1200" dirty="0">
                          <a:latin typeface="Calibri" panose="020F0502020204030204" pitchFamily="34" charset="0"/>
                          <a:cs typeface="Calibri" panose="020F0502020204030204" pitchFamily="34" charset="0"/>
                          <a:sym typeface="Calibri"/>
                        </a:rPr>
                        <a:t>-Agreement on high level that a tier 3 should be further considered.</a:t>
                      </a:r>
                    </a:p>
                    <a:p>
                      <a:pPr marL="0" marR="0" lvl="0" indent="0" algn="l" rtl="0">
                        <a:lnSpc>
                          <a:spcPct val="100000"/>
                        </a:lnSpc>
                        <a:spcBef>
                          <a:spcPts val="0"/>
                        </a:spcBef>
                        <a:spcAft>
                          <a:spcPts val="0"/>
                        </a:spcAft>
                        <a:buClr>
                          <a:schemeClr val="dk1"/>
                        </a:buClr>
                        <a:buSzPts val="1600"/>
                        <a:buFont typeface="Calibri"/>
                        <a:buNone/>
                      </a:pPr>
                      <a:r>
                        <a:rPr lang="en-US" sz="1200" dirty="0">
                          <a:latin typeface="Calibri" panose="020F0502020204030204" pitchFamily="34" charset="0"/>
                          <a:cs typeface="Calibri" panose="020F0502020204030204" pitchFamily="34" charset="0"/>
                          <a:sym typeface="Calibri"/>
                        </a:rPr>
                        <a:t>- Needs to follow same public process as Tier 1.</a:t>
                      </a:r>
                    </a:p>
                    <a:p>
                      <a:pPr marL="0" marR="0" lvl="0" indent="0" algn="l" rtl="0">
                        <a:lnSpc>
                          <a:spcPct val="100000"/>
                        </a:lnSpc>
                        <a:spcBef>
                          <a:spcPts val="0"/>
                        </a:spcBef>
                        <a:spcAft>
                          <a:spcPts val="0"/>
                        </a:spcAft>
                        <a:buClr>
                          <a:schemeClr val="dk1"/>
                        </a:buClr>
                        <a:buSzPts val="1600"/>
                        <a:buFont typeface="Calibri"/>
                        <a:buNone/>
                      </a:pPr>
                      <a:r>
                        <a:rPr lang="en-US" sz="1200" dirty="0">
                          <a:latin typeface="Calibri" panose="020F0502020204030204" pitchFamily="34" charset="0"/>
                          <a:cs typeface="Calibri" panose="020F0502020204030204" pitchFamily="34" charset="0"/>
                          <a:sym typeface="Calibri"/>
                        </a:rPr>
                        <a:t>-Automatic jurisdictional trigger</a:t>
                      </a:r>
                    </a:p>
                    <a:p>
                      <a:pPr marL="0" marR="0" lvl="0" indent="0" algn="l" rtl="0">
                        <a:lnSpc>
                          <a:spcPct val="100000"/>
                        </a:lnSpc>
                        <a:spcBef>
                          <a:spcPts val="0"/>
                        </a:spcBef>
                        <a:spcAft>
                          <a:spcPts val="0"/>
                        </a:spcAft>
                        <a:buClr>
                          <a:schemeClr val="dk1"/>
                        </a:buClr>
                        <a:buSzPts val="1600"/>
                        <a:buFont typeface="Calibri"/>
                        <a:buNone/>
                      </a:pPr>
                      <a:r>
                        <a:rPr lang="en-US" sz="1200" dirty="0">
                          <a:latin typeface="Calibri" panose="020F0502020204030204" pitchFamily="34" charset="0"/>
                          <a:cs typeface="Calibri" panose="020F0502020204030204" pitchFamily="34" charset="0"/>
                          <a:sym typeface="Calibri"/>
                        </a:rPr>
                        <a:t>-Subset of highly sensitive natural resources</a:t>
                      </a:r>
                      <a:endParaRPr sz="1400" dirty="0">
                        <a:latin typeface="Calibri" panose="020F0502020204030204" pitchFamily="34" charset="0"/>
                        <a:cs typeface="Calibri" panose="020F0502020204030204" pitchFamily="34" charset="0"/>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48070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50" y="342900"/>
            <a:ext cx="6343650" cy="365850"/>
          </a:xfrm>
        </p:spPr>
        <p:txBody>
          <a:bodyPr>
            <a:noAutofit/>
          </a:bodyPr>
          <a:lstStyle/>
          <a:p>
            <a:r>
              <a:rPr lang="en-US" sz="3000" dirty="0">
                <a:solidFill>
                  <a:srgbClr val="00B0F0"/>
                </a:solidFill>
              </a:rPr>
              <a:t>Updated Proposal on Governance</a:t>
            </a:r>
          </a:p>
        </p:txBody>
      </p:sp>
      <p:sp>
        <p:nvSpPr>
          <p:cNvPr id="4" name="TextBox 3">
            <a:extLst>
              <a:ext uri="{FF2B5EF4-FFF2-40B4-BE49-F238E27FC236}">
                <a16:creationId xmlns:a16="http://schemas.microsoft.com/office/drawing/2014/main" id="{D5FEAECF-5D41-7601-8BA2-173DB80192F8}"/>
              </a:ext>
            </a:extLst>
          </p:cNvPr>
          <p:cNvSpPr txBox="1"/>
          <p:nvPr/>
        </p:nvSpPr>
        <p:spPr>
          <a:xfrm>
            <a:off x="1082489" y="3166782"/>
            <a:ext cx="184731" cy="300082"/>
          </a:xfrm>
          <a:prstGeom prst="rect">
            <a:avLst/>
          </a:prstGeom>
          <a:noFill/>
        </p:spPr>
        <p:txBody>
          <a:bodyPr wrap="none" rtlCol="0">
            <a:spAutoFit/>
          </a:bodyPr>
          <a:lstStyle/>
          <a:p>
            <a:endParaRPr lang="en-US" sz="1350"/>
          </a:p>
        </p:txBody>
      </p:sp>
      <p:graphicFrame>
        <p:nvGraphicFramePr>
          <p:cNvPr id="5" name="Google Shape;86;p2">
            <a:extLst>
              <a:ext uri="{FF2B5EF4-FFF2-40B4-BE49-F238E27FC236}">
                <a16:creationId xmlns:a16="http://schemas.microsoft.com/office/drawing/2014/main" id="{C1403A43-F91C-ACAC-EBCD-6ABB7FA90769}"/>
              </a:ext>
            </a:extLst>
          </p:cNvPr>
          <p:cNvGraphicFramePr/>
          <p:nvPr>
            <p:extLst>
              <p:ext uri="{D42A27DB-BD31-4B8C-83A1-F6EECF244321}">
                <p14:modId xmlns:p14="http://schemas.microsoft.com/office/powerpoint/2010/main" val="1039683029"/>
              </p:ext>
            </p:extLst>
          </p:nvPr>
        </p:nvGraphicFramePr>
        <p:xfrm>
          <a:off x="571500" y="727800"/>
          <a:ext cx="8001000" cy="4278556"/>
        </p:xfrm>
        <a:graphic>
          <a:graphicData uri="http://schemas.openxmlformats.org/drawingml/2006/table">
            <a:tbl>
              <a:tblPr firstRow="1" bandRow="1">
                <a:tableStyleId>{7E9639D4-E3E2-4D34-9284-5A2195B3D0D7}</a:tableStyleId>
              </a:tblPr>
              <a:tblGrid>
                <a:gridCol w="1600200">
                  <a:extLst>
                    <a:ext uri="{9D8B030D-6E8A-4147-A177-3AD203B41FA5}">
                      <a16:colId xmlns:a16="http://schemas.microsoft.com/office/drawing/2014/main" val="20000"/>
                    </a:ext>
                  </a:extLst>
                </a:gridCol>
                <a:gridCol w="2400300">
                  <a:extLst>
                    <a:ext uri="{9D8B030D-6E8A-4147-A177-3AD203B41FA5}">
                      <a16:colId xmlns:a16="http://schemas.microsoft.com/office/drawing/2014/main" val="20001"/>
                    </a:ext>
                  </a:extLst>
                </a:gridCol>
                <a:gridCol w="2333625">
                  <a:extLst>
                    <a:ext uri="{9D8B030D-6E8A-4147-A177-3AD203B41FA5}">
                      <a16:colId xmlns:a16="http://schemas.microsoft.com/office/drawing/2014/main" val="20002"/>
                    </a:ext>
                  </a:extLst>
                </a:gridCol>
                <a:gridCol w="1666875">
                  <a:extLst>
                    <a:ext uri="{9D8B030D-6E8A-4147-A177-3AD203B41FA5}">
                      <a16:colId xmlns:a16="http://schemas.microsoft.com/office/drawing/2014/main" val="20006"/>
                    </a:ext>
                  </a:extLst>
                </a:gridCol>
              </a:tblGrid>
              <a:tr h="1176212">
                <a:tc>
                  <a:txBody>
                    <a:bodyPr/>
                    <a:lstStyle/>
                    <a:p>
                      <a:pPr marL="0" marR="0" lvl="0" indent="0" algn="l" rtl="0">
                        <a:spcBef>
                          <a:spcPts val="0"/>
                        </a:spcBef>
                        <a:spcAft>
                          <a:spcPts val="0"/>
                        </a:spcAft>
                        <a:buNone/>
                      </a:pPr>
                      <a:r>
                        <a:rPr lang="en-US" sz="1400" b="0" u="none" strike="noStrike" cap="none" dirty="0">
                          <a:latin typeface="Calibri" panose="020F0502020204030204" pitchFamily="34" charset="0"/>
                          <a:cs typeface="Calibri" panose="020F0502020204030204" pitchFamily="34" charset="0"/>
                          <a:sym typeface="Calibri"/>
                        </a:rPr>
                        <a:t>Board Structure and Authority</a:t>
                      </a:r>
                      <a:endParaRPr sz="1400" dirty="0">
                        <a:latin typeface="Calibri" panose="020F0502020204030204" pitchFamily="34" charset="0"/>
                        <a:cs typeface="Calibri" panose="020F0502020204030204" pitchFamily="34" charset="0"/>
                      </a:endParaRPr>
                    </a:p>
                  </a:txBody>
                  <a:tcPr marL="68588" marR="68588" marT="34294" marB="34294">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400" b="0" dirty="0">
                          <a:latin typeface="Calibri" panose="020F0502020204030204" pitchFamily="34" charset="0"/>
                          <a:cs typeface="Calibri" panose="020F0502020204030204" pitchFamily="34" charset="0"/>
                          <a:sym typeface="Calibri"/>
                        </a:rPr>
                        <a:t>Appeals</a:t>
                      </a:r>
                      <a:endParaRPr sz="1400" dirty="0">
                        <a:latin typeface="Calibri" panose="020F0502020204030204" pitchFamily="34" charset="0"/>
                        <a:cs typeface="Calibri" panose="020F0502020204030204" pitchFamily="34" charset="0"/>
                      </a:endParaRPr>
                    </a:p>
                  </a:txBody>
                  <a:tcPr marL="68588" marR="68588" marT="34294" marB="34294">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US" sz="1400" b="0" dirty="0">
                          <a:solidFill>
                            <a:schemeClr val="lt1"/>
                          </a:solidFill>
                          <a:latin typeface="Calibri" panose="020F0502020204030204" pitchFamily="34" charset="0"/>
                          <a:cs typeface="Calibri" panose="020F0502020204030204" pitchFamily="34" charset="0"/>
                          <a:sym typeface="Calibri"/>
                        </a:rPr>
                        <a:t>Fees</a:t>
                      </a:r>
                      <a:endParaRPr sz="1400" dirty="0">
                        <a:latin typeface="Calibri" panose="020F0502020204030204" pitchFamily="34" charset="0"/>
                        <a:cs typeface="Calibri" panose="020F0502020204030204" pitchFamily="34" charset="0"/>
                      </a:endParaRPr>
                    </a:p>
                  </a:txBody>
                  <a:tcPr marL="68588" marR="68588" marT="34294" marB="34294"/>
                </a:tc>
                <a:tc>
                  <a:txBody>
                    <a:bodyPr/>
                    <a:lstStyle/>
                    <a:p>
                      <a:pPr marL="0" marR="0" lvl="0" indent="0" algn="l" rtl="0">
                        <a:lnSpc>
                          <a:spcPct val="100000"/>
                        </a:lnSpc>
                        <a:spcBef>
                          <a:spcPts val="0"/>
                        </a:spcBef>
                        <a:spcAft>
                          <a:spcPts val="0"/>
                        </a:spcAft>
                        <a:buClr>
                          <a:schemeClr val="dk1"/>
                        </a:buClr>
                        <a:buSzPts val="1800"/>
                        <a:buFont typeface="Calibri"/>
                        <a:buNone/>
                      </a:pPr>
                      <a:r>
                        <a:rPr lang="en-US" sz="1400" b="0" dirty="0">
                          <a:latin typeface="Calibri" panose="020F0502020204030204" pitchFamily="34" charset="0"/>
                          <a:cs typeface="Calibri" panose="020F0502020204030204" pitchFamily="34" charset="0"/>
                          <a:sym typeface="Calibri"/>
                        </a:rPr>
                        <a:t>Rebuttable Presumptions</a:t>
                      </a:r>
                      <a:endParaRPr sz="1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1400" b="0" dirty="0">
                        <a:latin typeface="Calibri" panose="020F0502020204030204" pitchFamily="34" charset="0"/>
                        <a:ea typeface="Calibri"/>
                        <a:cs typeface="Calibri" panose="020F0502020204030204" pitchFamily="34" charset="0"/>
                        <a:sym typeface="Calibri"/>
                      </a:endParaRPr>
                    </a:p>
                  </a:txBody>
                  <a:tcPr marL="68588" marR="68588" marT="34294" marB="34294">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02344">
                <a:tc>
                  <a:txBody>
                    <a:bodyPr/>
                    <a:lstStyle/>
                    <a:p>
                      <a:pPr marL="0" marR="0" lvl="0" indent="0" algn="l" rtl="0">
                        <a:spcBef>
                          <a:spcPts val="0"/>
                        </a:spcBef>
                        <a:spcAft>
                          <a:spcPts val="0"/>
                        </a:spcAft>
                        <a:buNone/>
                      </a:pPr>
                      <a:r>
                        <a:rPr lang="en-US" sz="1200" dirty="0">
                          <a:latin typeface="Calibri" panose="020F0502020204030204" pitchFamily="34" charset="0"/>
                          <a:cs typeface="Calibri" panose="020F0502020204030204" pitchFamily="34" charset="0"/>
                          <a:sym typeface="Calibri"/>
                        </a:rPr>
                        <a:t>-3-5 person professional board</a:t>
                      </a:r>
                    </a:p>
                    <a:p>
                      <a:pPr marL="0" marR="0" lvl="0" indent="0" algn="l" rtl="0">
                        <a:spcBef>
                          <a:spcPts val="0"/>
                        </a:spcBef>
                        <a:spcAft>
                          <a:spcPts val="0"/>
                        </a:spcAft>
                        <a:buNone/>
                      </a:pPr>
                      <a:r>
                        <a:rPr lang="en-US" sz="1200" kern="1200" dirty="0">
                          <a:solidFill>
                            <a:schemeClr val="tx1"/>
                          </a:solidFill>
                          <a:effectLst/>
                          <a:latin typeface="Calibri" panose="020F0502020204030204" pitchFamily="34" charset="0"/>
                          <a:ea typeface="+mn-ea"/>
                          <a:cs typeface="Calibri" panose="020F0502020204030204" pitchFamily="34" charset="0"/>
                        </a:rPr>
                        <a:t>-relevant backgrounds in land use planning, engineering, environmental law, environmental science… </a:t>
                      </a:r>
                    </a:p>
                    <a:p>
                      <a:pPr marL="0" marR="0" lvl="0" indent="0" algn="l" rtl="0">
                        <a:spcBef>
                          <a:spcPts val="0"/>
                        </a:spcBef>
                        <a:spcAft>
                          <a:spcPts val="0"/>
                        </a:spcAft>
                        <a:buNone/>
                      </a:pPr>
                      <a:r>
                        <a:rPr lang="en-US" sz="1200" dirty="0">
                          <a:latin typeface="Calibri" panose="020F0502020204030204" pitchFamily="34" charset="0"/>
                          <a:cs typeface="Calibri" panose="020F0502020204030204" pitchFamily="34" charset="0"/>
                          <a:sym typeface="Calibri"/>
                        </a:rPr>
                        <a:t>- Emphasis on rule making authority</a:t>
                      </a:r>
                    </a:p>
                    <a:p>
                      <a:pPr marL="0" marR="0" lvl="0" indent="0" algn="l" rtl="0">
                        <a:spcBef>
                          <a:spcPts val="0"/>
                        </a:spcBef>
                        <a:spcAft>
                          <a:spcPts val="0"/>
                        </a:spcAft>
                        <a:buNone/>
                      </a:pPr>
                      <a:r>
                        <a:rPr lang="en-US" sz="1200" dirty="0">
                          <a:latin typeface="Calibri" panose="020F0502020204030204" pitchFamily="34" charset="0"/>
                          <a:cs typeface="Calibri" panose="020F0502020204030204" pitchFamily="34" charset="0"/>
                        </a:rPr>
                        <a:t>-JO Reconsiderations going to the NRB with appeal to the supreme court</a:t>
                      </a:r>
                      <a:endParaRPr lang="en-US" sz="1200" dirty="0">
                        <a:latin typeface="Calibri" panose="020F0502020204030204" pitchFamily="34" charset="0"/>
                        <a:cs typeface="Calibri" panose="020F0502020204030204" pitchFamily="34" charset="0"/>
                        <a:sym typeface="Calibri"/>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US" sz="1200" dirty="0">
                          <a:latin typeface="Calibri" panose="020F0502020204030204" pitchFamily="34" charset="0"/>
                          <a:cs typeface="Calibri" panose="020F0502020204030204" pitchFamily="34" charset="0"/>
                        </a:rPr>
                        <a:t>-</a:t>
                      </a:r>
                      <a:r>
                        <a:rPr lang="en-US" sz="1200" u="sng" dirty="0">
                          <a:latin typeface="Calibri" panose="020F0502020204030204" pitchFamily="34" charset="0"/>
                          <a:cs typeface="Calibri" panose="020F0502020204030204" pitchFamily="34" charset="0"/>
                        </a:rPr>
                        <a:t>No consensus  </a:t>
                      </a:r>
                    </a:p>
                    <a:p>
                      <a:pPr marL="0" marR="0" lvl="0" indent="0" algn="l" rtl="0">
                        <a:spcBef>
                          <a:spcPts val="0"/>
                        </a:spcBef>
                        <a:spcAft>
                          <a:spcPts val="0"/>
                        </a:spcAft>
                        <a:buNone/>
                      </a:pPr>
                      <a:r>
                        <a:rPr lang="en-US" sz="1200" dirty="0">
                          <a:latin typeface="Calibri" panose="020F0502020204030204" pitchFamily="34" charset="0"/>
                          <a:cs typeface="Calibri" panose="020F0502020204030204" pitchFamily="34" charset="0"/>
                        </a:rPr>
                        <a:t>-Regardless of which model is chosen having it take 12-24 months kills a project, and that’s what we have now. </a:t>
                      </a:r>
                    </a:p>
                    <a:p>
                      <a:pPr marL="0" marR="0" lvl="0" indent="0" algn="l" rtl="0">
                        <a:spcBef>
                          <a:spcPts val="0"/>
                        </a:spcBef>
                        <a:spcAft>
                          <a:spcPts val="0"/>
                        </a:spcAft>
                        <a:buNone/>
                      </a:pPr>
                      <a:r>
                        <a:rPr lang="en-US" sz="1200" dirty="0">
                          <a:latin typeface="Calibri" panose="020F0502020204030204" pitchFamily="34" charset="0"/>
                          <a:cs typeface="Calibri" panose="020F0502020204030204" pitchFamily="34" charset="0"/>
                        </a:rPr>
                        <a:t>-Exemptions may help- acknowledging a housing crisis  </a:t>
                      </a:r>
                    </a:p>
                    <a:p>
                      <a:pPr marL="0" marR="0" lvl="0" indent="0" algn="l" rtl="0">
                        <a:spcBef>
                          <a:spcPts val="0"/>
                        </a:spcBef>
                        <a:spcAft>
                          <a:spcPts val="0"/>
                        </a:spcAft>
                        <a:buNone/>
                      </a:pPr>
                      <a:endParaRPr sz="1200" dirty="0">
                        <a:latin typeface="Calibri" panose="020F0502020204030204" pitchFamily="34" charset="0"/>
                        <a:ea typeface="Calibri"/>
                        <a:cs typeface="Calibri" panose="020F0502020204030204" pitchFamily="34" charset="0"/>
                        <a:sym typeface="Calibri"/>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US" sz="1200" dirty="0">
                          <a:latin typeface="Calibri" panose="020F0502020204030204" pitchFamily="34" charset="0"/>
                          <a:cs typeface="Calibri" panose="020F0502020204030204" pitchFamily="34" charset="0"/>
                          <a:sym typeface="Calibri"/>
                        </a:rPr>
                        <a:t>-Challenges</a:t>
                      </a:r>
                    </a:p>
                    <a:p>
                      <a:pPr marL="0" lvl="0" indent="0" algn="l" rtl="0">
                        <a:spcBef>
                          <a:spcPts val="0"/>
                        </a:spcBef>
                        <a:spcAft>
                          <a:spcPts val="0"/>
                        </a:spcAft>
                        <a:buNone/>
                      </a:pPr>
                      <a:r>
                        <a:rPr lang="en-US" sz="1200" dirty="0">
                          <a:latin typeface="Calibri" panose="020F0502020204030204" pitchFamily="34" charset="0"/>
                          <a:cs typeface="Calibri" panose="020F0502020204030204" pitchFamily="34" charset="0"/>
                          <a:sym typeface="Calibri"/>
                        </a:rPr>
                        <a:t>       - Tier  exemptions will reduce fee income to fund NRB’s current and expanded function.</a:t>
                      </a:r>
                    </a:p>
                    <a:p>
                      <a:pPr marL="0" lvl="0" indent="0" algn="l" rtl="0">
                        <a:spcBef>
                          <a:spcPts val="0"/>
                        </a:spcBef>
                        <a:spcAft>
                          <a:spcPts val="0"/>
                        </a:spcAft>
                        <a:buNone/>
                      </a:pPr>
                      <a:r>
                        <a:rPr lang="en-US" sz="1200" dirty="0">
                          <a:latin typeface="Calibri" panose="020F0502020204030204" pitchFamily="34" charset="0"/>
                          <a:cs typeface="Calibri" panose="020F0502020204030204" pitchFamily="34" charset="0"/>
                          <a:sym typeface="Calibri"/>
                        </a:rPr>
                        <a:t>       - Fees increase when project costs increase. Should we be charging more for things like efficiency and resiliency in housing? </a:t>
                      </a:r>
                    </a:p>
                    <a:p>
                      <a:pPr marL="0" lvl="0" indent="0" algn="l" rtl="0">
                        <a:spcBef>
                          <a:spcPts val="0"/>
                        </a:spcBef>
                        <a:spcAft>
                          <a:spcPts val="0"/>
                        </a:spcAft>
                        <a:buNone/>
                      </a:pPr>
                      <a:endParaRPr lang="en-US" sz="1200" dirty="0">
                        <a:latin typeface="Calibri" panose="020F0502020204030204" pitchFamily="34" charset="0"/>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-NRB needs to be adequately resourced with respect to compensation framework and agency resources.</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endParaRPr>
                    </a:p>
                    <a:p>
                      <a:pPr marL="0" lvl="0" indent="0" algn="l" rtl="0">
                        <a:spcBef>
                          <a:spcPts val="0"/>
                        </a:spcBef>
                        <a:spcAft>
                          <a:spcPts val="0"/>
                        </a:spcAft>
                        <a:buNone/>
                      </a:pPr>
                      <a:endParaRPr lang="en-US" sz="1200" dirty="0">
                        <a:latin typeface="Calibri" panose="020F0502020204030204" pitchFamily="34" charset="0"/>
                        <a:cs typeface="Calibri" panose="020F0502020204030204" pitchFamily="34" charset="0"/>
                        <a:sym typeface="Calibri"/>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ts val="1600"/>
                        <a:buFont typeface="Calibri"/>
                        <a:buNone/>
                      </a:pPr>
                      <a:r>
                        <a:rPr lang="en-US" sz="1200" dirty="0">
                          <a:latin typeface="Calibri" panose="020F0502020204030204" pitchFamily="34" charset="0"/>
                          <a:cs typeface="Calibri" panose="020F0502020204030204" pitchFamily="34" charset="0"/>
                        </a:rPr>
                        <a:t>- Changing rebuttable presumptions to make it dispositive.</a:t>
                      </a:r>
                    </a:p>
                    <a:p>
                      <a:pPr marL="0" marR="0" lvl="0" indent="0" algn="l" rtl="0">
                        <a:lnSpc>
                          <a:spcPct val="100000"/>
                        </a:lnSpc>
                        <a:spcBef>
                          <a:spcPts val="0"/>
                        </a:spcBef>
                        <a:spcAft>
                          <a:spcPts val="0"/>
                        </a:spcAft>
                        <a:buClr>
                          <a:schemeClr val="dk1"/>
                        </a:buClr>
                        <a:buSzPts val="1600"/>
                        <a:buFont typeface="Calibri"/>
                        <a:buNone/>
                      </a:pPr>
                      <a:r>
                        <a:rPr lang="en-US" sz="1200" dirty="0">
                          <a:latin typeface="Calibri" panose="020F0502020204030204" pitchFamily="34" charset="0"/>
                          <a:cs typeface="Calibri" panose="020F0502020204030204" pitchFamily="34" charset="0"/>
                        </a:rPr>
                        <a:t>- Applies only in areas where other permits directly overlap with relevant Act250 criterion.</a:t>
                      </a:r>
                      <a:endParaRPr sz="1200" dirty="0">
                        <a:latin typeface="Calibri" panose="020F0502020204030204" pitchFamily="34" charset="0"/>
                        <a:cs typeface="Calibri" panose="020F0502020204030204" pitchFamily="34" charset="0"/>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22838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6408" y="1776343"/>
            <a:ext cx="3392989" cy="223074"/>
          </a:xfrm>
          <a:prstGeom prst="rect">
            <a:avLst/>
          </a:prstGeom>
        </p:spPr>
        <p:txBody>
          <a:bodyPr lIns="0" tIns="0" rIns="0" bIns="0" rtlCol="0" anchor="t">
            <a:spAutoFit/>
          </a:bodyPr>
          <a:lstStyle/>
          <a:p>
            <a:pPr>
              <a:lnSpc>
                <a:spcPts val="1960"/>
              </a:lnSpc>
              <a:spcBef>
                <a:spcPct val="0"/>
              </a:spcBef>
            </a:pPr>
            <a:endParaRPr sz="900"/>
          </a:p>
        </p:txBody>
      </p:sp>
      <p:sp>
        <p:nvSpPr>
          <p:cNvPr id="3" name="Freeform 3"/>
          <p:cNvSpPr/>
          <p:nvPr/>
        </p:nvSpPr>
        <p:spPr>
          <a:xfrm>
            <a:off x="-137122" y="-790535"/>
            <a:ext cx="9309697" cy="4114800"/>
          </a:xfrm>
          <a:custGeom>
            <a:avLst/>
            <a:gdLst/>
            <a:ahLst/>
            <a:cxnLst/>
            <a:rect l="l" t="t" r="r" b="b"/>
            <a:pathLst>
              <a:path w="18619393" h="8229600">
                <a:moveTo>
                  <a:pt x="0" y="0"/>
                </a:moveTo>
                <a:lnTo>
                  <a:pt x="18619393" y="0"/>
                </a:lnTo>
                <a:lnTo>
                  <a:pt x="18619393" y="8229600"/>
                </a:lnTo>
                <a:lnTo>
                  <a:pt x="0" y="8229600"/>
                </a:lnTo>
                <a:lnTo>
                  <a:pt x="0" y="0"/>
                </a:lnTo>
                <a:close/>
              </a:path>
            </a:pathLst>
          </a:custGeom>
          <a:blipFill>
            <a:blip r:embed="rId2"/>
            <a:stretch>
              <a:fillRect t="-12629" b="-24722"/>
            </a:stretch>
          </a:blipFill>
        </p:spPr>
      </p:sp>
      <p:grpSp>
        <p:nvGrpSpPr>
          <p:cNvPr id="4" name="Group 4"/>
          <p:cNvGrpSpPr>
            <a:grpSpLocks noChangeAspect="1"/>
          </p:cNvGrpSpPr>
          <p:nvPr/>
        </p:nvGrpSpPr>
        <p:grpSpPr>
          <a:xfrm rot="-10800000">
            <a:off x="4375767" y="1233528"/>
            <a:ext cx="4851082" cy="4109152"/>
            <a:chOff x="0" y="0"/>
            <a:chExt cx="2374900" cy="2011680"/>
          </a:xfrm>
        </p:grpSpPr>
        <p:sp>
          <p:nvSpPr>
            <p:cNvPr id="5" name="Freeform 5"/>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FFFFFF"/>
            </a:solidFill>
            <a:ln w="12700">
              <a:noFill/>
            </a:ln>
          </p:spPr>
        </p:sp>
      </p:grpSp>
      <p:grpSp>
        <p:nvGrpSpPr>
          <p:cNvPr id="6" name="Group 6"/>
          <p:cNvGrpSpPr>
            <a:grpSpLocks noChangeAspect="1"/>
          </p:cNvGrpSpPr>
          <p:nvPr/>
        </p:nvGrpSpPr>
        <p:grpSpPr>
          <a:xfrm>
            <a:off x="-137122" y="1266865"/>
            <a:ext cx="4584326" cy="3883194"/>
            <a:chOff x="0" y="0"/>
            <a:chExt cx="2374900" cy="2011680"/>
          </a:xfrm>
        </p:grpSpPr>
        <p:sp>
          <p:nvSpPr>
            <p:cNvPr id="7" name="Freeform 7"/>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FFFFFF"/>
            </a:solidFill>
            <a:ln w="12700">
              <a:noFill/>
            </a:ln>
          </p:spPr>
        </p:sp>
      </p:grpSp>
      <p:sp>
        <p:nvSpPr>
          <p:cNvPr id="8" name="TextBox 8"/>
          <p:cNvSpPr txBox="1"/>
          <p:nvPr/>
        </p:nvSpPr>
        <p:spPr>
          <a:xfrm>
            <a:off x="514350" y="1891910"/>
            <a:ext cx="8429625" cy="1213024"/>
          </a:xfrm>
          <a:prstGeom prst="rect">
            <a:avLst/>
          </a:prstGeom>
        </p:spPr>
        <p:txBody>
          <a:bodyPr lIns="0" tIns="0" rIns="0" bIns="0" rtlCol="0" anchor="t">
            <a:spAutoFit/>
          </a:bodyPr>
          <a:lstStyle/>
          <a:p>
            <a:pPr>
              <a:lnSpc>
                <a:spcPts val="3500"/>
              </a:lnSpc>
            </a:pPr>
            <a:r>
              <a:rPr lang="en-US" sz="2500" spc="50" dirty="0">
                <a:solidFill>
                  <a:srgbClr val="1F459B"/>
                </a:solidFill>
                <a:latin typeface="Now Bold"/>
              </a:rPr>
              <a:t>VERMONT CHAMBER OF COMMERCE</a:t>
            </a:r>
          </a:p>
          <a:p>
            <a:pPr>
              <a:lnSpc>
                <a:spcPts val="3500"/>
              </a:lnSpc>
            </a:pPr>
            <a:r>
              <a:rPr lang="en-US" sz="2500" spc="50" dirty="0">
                <a:solidFill>
                  <a:srgbClr val="1F459B"/>
                </a:solidFill>
                <a:latin typeface="Now Bold"/>
              </a:rPr>
              <a:t>OUR MISSION</a:t>
            </a:r>
          </a:p>
          <a:p>
            <a:pPr>
              <a:lnSpc>
                <a:spcPts val="2660"/>
              </a:lnSpc>
              <a:spcBef>
                <a:spcPct val="0"/>
              </a:spcBef>
            </a:pPr>
            <a:r>
              <a:rPr lang="en-US" sz="1900" spc="38" dirty="0">
                <a:solidFill>
                  <a:srgbClr val="1F459B"/>
                </a:solidFill>
                <a:latin typeface="Now Bold"/>
              </a:rPr>
              <a:t>ADVANCING THE VERMONT ECONOMY </a:t>
            </a:r>
          </a:p>
        </p:txBody>
      </p:sp>
      <p:sp>
        <p:nvSpPr>
          <p:cNvPr id="9" name="TextBox 9"/>
          <p:cNvSpPr txBox="1"/>
          <p:nvPr/>
        </p:nvSpPr>
        <p:spPr>
          <a:xfrm>
            <a:off x="460076" y="3078159"/>
            <a:ext cx="8115300" cy="1257908"/>
          </a:xfrm>
          <a:prstGeom prst="rect">
            <a:avLst/>
          </a:prstGeom>
        </p:spPr>
        <p:txBody>
          <a:bodyPr lIns="0" tIns="0" rIns="0" bIns="0" rtlCol="0" anchor="t">
            <a:spAutoFit/>
          </a:bodyPr>
          <a:lstStyle/>
          <a:p>
            <a:pPr>
              <a:lnSpc>
                <a:spcPts val="2015"/>
              </a:lnSpc>
            </a:pPr>
            <a:endParaRPr sz="900" dirty="0"/>
          </a:p>
          <a:p>
            <a:pPr>
              <a:lnSpc>
                <a:spcPts val="2030"/>
              </a:lnSpc>
            </a:pPr>
            <a:r>
              <a:rPr lang="en-US" sz="1450" dirty="0">
                <a:solidFill>
                  <a:srgbClr val="000B26"/>
                </a:solidFill>
                <a:latin typeface="Lato"/>
              </a:rPr>
              <a:t>Trusted by the businesses that make living, working, and thriving in Vermont possible, we prioritize collaboration and uphold the core values that define our state. As the preeminent not-for-profit business organization, we advocate, build community, and provide resources for businesses statewide.</a:t>
            </a:r>
          </a:p>
        </p:txBody>
      </p:sp>
      <p:sp>
        <p:nvSpPr>
          <p:cNvPr id="10" name="Freeform 10"/>
          <p:cNvSpPr/>
          <p:nvPr/>
        </p:nvSpPr>
        <p:spPr>
          <a:xfrm>
            <a:off x="8065483" y="4605338"/>
            <a:ext cx="878493" cy="390929"/>
          </a:xfrm>
          <a:custGeom>
            <a:avLst/>
            <a:gdLst/>
            <a:ahLst/>
            <a:cxnLst/>
            <a:rect l="l" t="t" r="r" b="b"/>
            <a:pathLst>
              <a:path w="1756985" h="781858">
                <a:moveTo>
                  <a:pt x="0" y="0"/>
                </a:moveTo>
                <a:lnTo>
                  <a:pt x="1756985" y="0"/>
                </a:lnTo>
                <a:lnTo>
                  <a:pt x="1756985" y="781858"/>
                </a:lnTo>
                <a:lnTo>
                  <a:pt x="0" y="781858"/>
                </a:lnTo>
                <a:lnTo>
                  <a:pt x="0" y="0"/>
                </a:lnTo>
                <a:close/>
              </a:path>
            </a:pathLst>
          </a:custGeom>
          <a:blipFill>
            <a:blip r:embed="rId3"/>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DC29E9-69D0-0328-0E26-2A2805E9FC0B}"/>
              </a:ext>
            </a:extLst>
          </p:cNvPr>
          <p:cNvSpPr>
            <a:spLocks noGrp="1"/>
          </p:cNvSpPr>
          <p:nvPr>
            <p:ph type="title"/>
          </p:nvPr>
        </p:nvSpPr>
        <p:spPr/>
        <p:txBody>
          <a:bodyPr/>
          <a:lstStyle/>
          <a:p>
            <a:r>
              <a:rPr lang="en-US" dirty="0"/>
              <a:t>Small Group Discussions</a:t>
            </a:r>
          </a:p>
        </p:txBody>
      </p:sp>
      <p:sp>
        <p:nvSpPr>
          <p:cNvPr id="7" name="Content Placeholder 6">
            <a:extLst>
              <a:ext uri="{FF2B5EF4-FFF2-40B4-BE49-F238E27FC236}">
                <a16:creationId xmlns:a16="http://schemas.microsoft.com/office/drawing/2014/main" id="{EF470A11-2195-D7D2-13B5-3A7EB3113A4D}"/>
              </a:ext>
            </a:extLst>
          </p:cNvPr>
          <p:cNvSpPr>
            <a:spLocks noGrp="1"/>
          </p:cNvSpPr>
          <p:nvPr>
            <p:ph sz="half" idx="2"/>
          </p:nvPr>
        </p:nvSpPr>
        <p:spPr>
          <a:xfrm>
            <a:off x="473109" y="1387273"/>
            <a:ext cx="4038600" cy="3394472"/>
          </a:xfrm>
        </p:spPr>
        <p:txBody>
          <a:bodyPr/>
          <a:lstStyle/>
          <a:p>
            <a:r>
              <a:rPr lang="en-US" dirty="0"/>
              <a:t>Looking at this as a package deal</a:t>
            </a:r>
          </a:p>
          <a:p>
            <a:pPr lvl="1"/>
            <a:r>
              <a:rPr lang="en-US" dirty="0"/>
              <a:t>What do you love? </a:t>
            </a:r>
          </a:p>
          <a:p>
            <a:pPr lvl="1"/>
            <a:r>
              <a:rPr lang="en-US" dirty="0"/>
              <a:t>what do you like? </a:t>
            </a:r>
          </a:p>
          <a:p>
            <a:pPr lvl="1"/>
            <a:r>
              <a:rPr lang="en-US" dirty="0"/>
              <a:t>What can you accept?</a:t>
            </a:r>
          </a:p>
          <a:p>
            <a:pPr lvl="1"/>
            <a:r>
              <a:rPr lang="en-US" dirty="0"/>
              <a:t>What is a dealbreaker?</a:t>
            </a:r>
          </a:p>
        </p:txBody>
      </p:sp>
      <p:sp>
        <p:nvSpPr>
          <p:cNvPr id="8" name="Content Placeholder 7">
            <a:extLst>
              <a:ext uri="{FF2B5EF4-FFF2-40B4-BE49-F238E27FC236}">
                <a16:creationId xmlns:a16="http://schemas.microsoft.com/office/drawing/2014/main" id="{86439110-2348-38FD-CCFE-FD58DF4C0651}"/>
              </a:ext>
            </a:extLst>
          </p:cNvPr>
          <p:cNvSpPr>
            <a:spLocks noGrp="1"/>
          </p:cNvSpPr>
          <p:nvPr>
            <p:ph sz="quarter" idx="13"/>
          </p:nvPr>
        </p:nvSpPr>
        <p:spPr>
          <a:xfrm>
            <a:off x="4547716" y="1366757"/>
            <a:ext cx="3834284" cy="3394710"/>
          </a:xfrm>
        </p:spPr>
        <p:txBody>
          <a:bodyPr/>
          <a:lstStyle/>
          <a:p>
            <a:r>
              <a:rPr lang="en-US" dirty="0"/>
              <a:t>Think Outside the Study</a:t>
            </a:r>
          </a:p>
          <a:p>
            <a:pPr lvl="1"/>
            <a:r>
              <a:rPr lang="en-US" dirty="0"/>
              <a:t>What wasn’t considered?</a:t>
            </a:r>
          </a:p>
          <a:p>
            <a:pPr lvl="1"/>
            <a:r>
              <a:rPr lang="en-US" dirty="0"/>
              <a:t>What else needs to change?</a:t>
            </a:r>
          </a:p>
          <a:p>
            <a:pPr lvl="1"/>
            <a:r>
              <a:rPr lang="en-US" dirty="0"/>
              <a:t>What are your ideas on fees and costs?</a:t>
            </a:r>
          </a:p>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4036507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60B9-DE75-97A7-90C9-2A757D26115E}"/>
              </a:ext>
            </a:extLst>
          </p:cNvPr>
          <p:cNvSpPr>
            <a:spLocks noGrp="1"/>
          </p:cNvSpPr>
          <p:nvPr>
            <p:ph type="title"/>
          </p:nvPr>
        </p:nvSpPr>
        <p:spPr/>
        <p:txBody>
          <a:bodyPr/>
          <a:lstStyle/>
          <a:p>
            <a:r>
              <a:rPr lang="en-US" dirty="0"/>
              <a:t>Let’s Act On It!</a:t>
            </a:r>
          </a:p>
        </p:txBody>
      </p:sp>
      <p:pic>
        <p:nvPicPr>
          <p:cNvPr id="6" name="Content Placeholder 5" descr="A group of people sitting around a table&#10;&#10;Description automatically generated">
            <a:extLst>
              <a:ext uri="{FF2B5EF4-FFF2-40B4-BE49-F238E27FC236}">
                <a16:creationId xmlns:a16="http://schemas.microsoft.com/office/drawing/2014/main" id="{EA06A6E7-0954-5D9A-AF61-65AF9557BA6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376773"/>
            <a:ext cx="4038600" cy="3040828"/>
          </a:xfrm>
        </p:spPr>
      </p:pic>
      <p:sp>
        <p:nvSpPr>
          <p:cNvPr id="4" name="Content Placeholder 3">
            <a:extLst>
              <a:ext uri="{FF2B5EF4-FFF2-40B4-BE49-F238E27FC236}">
                <a16:creationId xmlns:a16="http://schemas.microsoft.com/office/drawing/2014/main" id="{843CE29F-E9E3-6DA8-68C0-531128DDF1B9}"/>
              </a:ext>
            </a:extLst>
          </p:cNvPr>
          <p:cNvSpPr>
            <a:spLocks noGrp="1"/>
          </p:cNvSpPr>
          <p:nvPr>
            <p:ph sz="quarter" idx="13"/>
          </p:nvPr>
        </p:nvSpPr>
        <p:spPr>
          <a:xfrm>
            <a:off x="381000" y="1376773"/>
            <a:ext cx="4041648" cy="3394710"/>
          </a:xfrm>
        </p:spPr>
        <p:txBody>
          <a:bodyPr>
            <a:normAutofit fontScale="92500"/>
          </a:bodyPr>
          <a:lstStyle/>
          <a:p>
            <a:r>
              <a:rPr lang="en-US" dirty="0"/>
              <a:t>Attend the Public Meetings and provide comment</a:t>
            </a:r>
          </a:p>
          <a:p>
            <a:r>
              <a:rPr lang="en-US" dirty="0"/>
              <a:t>Submit written comments on draft report</a:t>
            </a:r>
          </a:p>
          <a:p>
            <a:r>
              <a:rPr lang="en-US" dirty="0"/>
              <a:t>Call your legislator and talk about this before and during the legislative session</a:t>
            </a:r>
          </a:p>
        </p:txBody>
      </p:sp>
    </p:spTree>
    <p:extLst>
      <p:ext uri="{BB962C8B-B14F-4D97-AF65-F5344CB8AC3E}">
        <p14:creationId xmlns:p14="http://schemas.microsoft.com/office/powerpoint/2010/main" val="4105018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1200150"/>
          </a:xfrm>
        </p:spPr>
        <p:txBody>
          <a:bodyPr/>
          <a:lstStyle/>
          <a:p>
            <a:r>
              <a:rPr lang="en-US" sz="3600" dirty="0"/>
              <a:t>STAY IN THE KNOW </a:t>
            </a:r>
            <a:br>
              <a:rPr lang="en-US" sz="3600" dirty="0"/>
            </a:br>
            <a:r>
              <a:rPr lang="en-US" sz="3600" dirty="0"/>
              <a:t>AND ENGAGED</a:t>
            </a:r>
          </a:p>
        </p:txBody>
      </p:sp>
      <p:pic>
        <p:nvPicPr>
          <p:cNvPr id="7" name="Picture 6">
            <a:extLst>
              <a:ext uri="{FF2B5EF4-FFF2-40B4-BE49-F238E27FC236}">
                <a16:creationId xmlns:a16="http://schemas.microsoft.com/office/drawing/2014/main" id="{0F40B5A2-211F-654B-9C5E-1914E7470CB7}"/>
              </a:ext>
            </a:extLst>
          </p:cNvPr>
          <p:cNvPicPr>
            <a:picLocks noChangeAspect="1"/>
          </p:cNvPicPr>
          <p:nvPr/>
        </p:nvPicPr>
        <p:blipFill>
          <a:blip r:embed="rId2"/>
          <a:stretch>
            <a:fillRect/>
          </a:stretch>
        </p:blipFill>
        <p:spPr>
          <a:xfrm>
            <a:off x="4726976" y="1488583"/>
            <a:ext cx="2843620" cy="2822711"/>
          </a:xfrm>
          <a:prstGeom prst="rect">
            <a:avLst/>
          </a:prstGeom>
        </p:spPr>
      </p:pic>
      <p:pic>
        <p:nvPicPr>
          <p:cNvPr id="8" name="Content Placeholder 7">
            <a:extLst>
              <a:ext uri="{FF2B5EF4-FFF2-40B4-BE49-F238E27FC236}">
                <a16:creationId xmlns:a16="http://schemas.microsoft.com/office/drawing/2014/main" id="{442C0F7E-BAEC-169D-E324-81E5E8B20D5E}"/>
              </a:ext>
            </a:extLst>
          </p:cNvPr>
          <p:cNvPicPr>
            <a:picLocks noGrp="1" noChangeAspect="1"/>
          </p:cNvPicPr>
          <p:nvPr>
            <p:ph idx="1"/>
          </p:nvPr>
        </p:nvPicPr>
        <p:blipFill>
          <a:blip r:embed="rId3"/>
          <a:stretch>
            <a:fillRect/>
          </a:stretch>
        </p:blipFill>
        <p:spPr>
          <a:xfrm>
            <a:off x="1676400" y="1333500"/>
            <a:ext cx="2603946" cy="3394075"/>
          </a:xfrm>
        </p:spPr>
      </p:pic>
    </p:spTree>
    <p:extLst>
      <p:ext uri="{BB962C8B-B14F-4D97-AF65-F5344CB8AC3E}">
        <p14:creationId xmlns:p14="http://schemas.microsoft.com/office/powerpoint/2010/main" val="2813223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00150"/>
          </a:xfrm>
        </p:spPr>
        <p:txBody>
          <a:bodyPr anchor="b">
            <a:normAutofit/>
          </a:bodyPr>
          <a:lstStyle/>
          <a:p>
            <a:r>
              <a:rPr lang="en-US" b="1"/>
              <a:t>QUESTIONS?</a:t>
            </a:r>
          </a:p>
        </p:txBody>
      </p:sp>
      <p:sp>
        <p:nvSpPr>
          <p:cNvPr id="3" name="Content Placeholder 2"/>
          <p:cNvSpPr>
            <a:spLocks noGrp="1"/>
          </p:cNvSpPr>
          <p:nvPr>
            <p:ph sz="half" idx="2"/>
          </p:nvPr>
        </p:nvSpPr>
        <p:spPr>
          <a:xfrm>
            <a:off x="4495800" y="1200151"/>
            <a:ext cx="4191000" cy="3394472"/>
          </a:xfrm>
        </p:spPr>
        <p:txBody>
          <a:bodyPr>
            <a:normAutofit/>
          </a:bodyPr>
          <a:lstStyle/>
          <a:p>
            <a:pPr marL="0" indent="0">
              <a:buNone/>
            </a:pPr>
            <a:endParaRPr lang="en-US" b="1" dirty="0"/>
          </a:p>
          <a:p>
            <a:pPr marL="0" indent="0">
              <a:spcBef>
                <a:spcPts val="0"/>
              </a:spcBef>
              <a:buNone/>
            </a:pPr>
            <a:endParaRPr lang="en-US" dirty="0"/>
          </a:p>
          <a:p>
            <a:pPr marL="0" indent="0">
              <a:spcBef>
                <a:spcPts val="0"/>
              </a:spcBef>
              <a:buNone/>
            </a:pPr>
            <a:r>
              <a:rPr lang="en-US" dirty="0"/>
              <a:t>Megan Sullivan</a:t>
            </a:r>
          </a:p>
          <a:p>
            <a:pPr marL="0" indent="0">
              <a:spcBef>
                <a:spcPts val="0"/>
              </a:spcBef>
              <a:buNone/>
            </a:pPr>
            <a:r>
              <a:rPr lang="en-US" dirty="0"/>
              <a:t>Vermont Chamber of Commerce</a:t>
            </a:r>
          </a:p>
          <a:p>
            <a:pPr marL="0" indent="0">
              <a:spcBef>
                <a:spcPts val="0"/>
              </a:spcBef>
              <a:buNone/>
            </a:pPr>
            <a:r>
              <a:rPr lang="en-US" dirty="0">
                <a:hlinkClick r:id="rId2"/>
              </a:rPr>
              <a:t>Msullivan@vtchamber.com</a:t>
            </a:r>
            <a:endParaRPr lang="en-US" dirty="0"/>
          </a:p>
          <a:p>
            <a:pPr marL="0" indent="0">
              <a:spcBef>
                <a:spcPts val="0"/>
              </a:spcBef>
              <a:buNone/>
            </a:pPr>
            <a:r>
              <a:rPr lang="en-US" dirty="0"/>
              <a:t>(802)522-6316</a:t>
            </a:r>
          </a:p>
          <a:p>
            <a:pPr marL="0" indent="0">
              <a:spcBef>
                <a:spcPts val="0"/>
              </a:spcBef>
              <a:buNone/>
            </a:pPr>
            <a:endParaRPr lang="en-US" dirty="0"/>
          </a:p>
        </p:txBody>
      </p:sp>
      <p:pic>
        <p:nvPicPr>
          <p:cNvPr id="4" name="Picture 3">
            <a:extLst>
              <a:ext uri="{FF2B5EF4-FFF2-40B4-BE49-F238E27FC236}">
                <a16:creationId xmlns:a16="http://schemas.microsoft.com/office/drawing/2014/main" id="{560D39F4-A7C7-212A-5B3D-6CF0110AAAF7}"/>
              </a:ext>
            </a:extLst>
          </p:cNvPr>
          <p:cNvPicPr>
            <a:picLocks noChangeAspect="1"/>
          </p:cNvPicPr>
          <p:nvPr/>
        </p:nvPicPr>
        <p:blipFill>
          <a:blip r:embed="rId3"/>
          <a:stretch>
            <a:fillRect/>
          </a:stretch>
        </p:blipFill>
        <p:spPr>
          <a:xfrm>
            <a:off x="1218716" y="971550"/>
            <a:ext cx="3381754" cy="3394710"/>
          </a:xfrm>
          <a:prstGeom prst="rect">
            <a:avLst/>
          </a:prstGeom>
          <a:noFill/>
        </p:spPr>
      </p:pic>
    </p:spTree>
    <p:extLst>
      <p:ext uri="{BB962C8B-B14F-4D97-AF65-F5344CB8AC3E}">
        <p14:creationId xmlns:p14="http://schemas.microsoft.com/office/powerpoint/2010/main" val="3693391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5051D-9750-861B-674E-1BD92A90DF93}"/>
              </a:ext>
            </a:extLst>
          </p:cNvPr>
          <p:cNvSpPr>
            <a:spLocks noGrp="1"/>
          </p:cNvSpPr>
          <p:nvPr>
            <p:ph type="title"/>
          </p:nvPr>
        </p:nvSpPr>
        <p:spPr>
          <a:xfrm>
            <a:off x="457200" y="0"/>
            <a:ext cx="8229600" cy="2571750"/>
          </a:xfrm>
        </p:spPr>
        <p:txBody>
          <a:bodyPr/>
          <a:lstStyle/>
          <a:p>
            <a:r>
              <a:rPr lang="en-US" dirty="0"/>
              <a:t>Poll- What Act 250 Quote do you most identify with?</a:t>
            </a:r>
          </a:p>
        </p:txBody>
      </p:sp>
      <p:sp>
        <p:nvSpPr>
          <p:cNvPr id="3" name="Content Placeholder 2">
            <a:extLst>
              <a:ext uri="{FF2B5EF4-FFF2-40B4-BE49-F238E27FC236}">
                <a16:creationId xmlns:a16="http://schemas.microsoft.com/office/drawing/2014/main" id="{2AECDD77-0FD1-C126-C677-B3244E7EC191}"/>
              </a:ext>
            </a:extLst>
          </p:cNvPr>
          <p:cNvSpPr>
            <a:spLocks noGrp="1"/>
          </p:cNvSpPr>
          <p:nvPr>
            <p:ph idx="1"/>
          </p:nvPr>
        </p:nvSpPr>
        <p:spPr>
          <a:xfrm>
            <a:off x="457200" y="2495549"/>
            <a:ext cx="8229600" cy="2099073"/>
          </a:xfrm>
        </p:spPr>
        <p:txBody>
          <a:bodyPr/>
          <a:lstStyle/>
          <a:p>
            <a:endParaRPr lang="en-US" dirty="0"/>
          </a:p>
          <a:p>
            <a:r>
              <a:rPr lang="en-US" dirty="0"/>
              <a:t>Take The Poll on the </a:t>
            </a:r>
            <a:r>
              <a:rPr lang="en-US" dirty="0" err="1"/>
              <a:t>Whova</a:t>
            </a:r>
            <a:r>
              <a:rPr lang="en-US" dirty="0"/>
              <a:t> App or log into the </a:t>
            </a:r>
            <a:r>
              <a:rPr lang="en-US" dirty="0" err="1"/>
              <a:t>Whova</a:t>
            </a:r>
            <a:r>
              <a:rPr lang="en-US" dirty="0"/>
              <a:t> Website</a:t>
            </a:r>
          </a:p>
        </p:txBody>
      </p:sp>
    </p:spTree>
    <p:extLst>
      <p:ext uri="{BB962C8B-B14F-4D97-AF65-F5344CB8AC3E}">
        <p14:creationId xmlns:p14="http://schemas.microsoft.com/office/powerpoint/2010/main" val="418618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E22EE-E7F1-5046-DCD2-8675B3B974F5}"/>
              </a:ext>
            </a:extLst>
          </p:cNvPr>
          <p:cNvSpPr>
            <a:spLocks noGrp="1"/>
          </p:cNvSpPr>
          <p:nvPr>
            <p:ph type="title"/>
          </p:nvPr>
        </p:nvSpPr>
        <p:spPr/>
        <p:txBody>
          <a:bodyPr/>
          <a:lstStyle/>
          <a:p>
            <a:r>
              <a:rPr lang="en-US" dirty="0"/>
              <a:t>Session Goal</a:t>
            </a:r>
          </a:p>
        </p:txBody>
      </p:sp>
      <p:sp>
        <p:nvSpPr>
          <p:cNvPr id="3" name="Content Placeholder 2">
            <a:extLst>
              <a:ext uri="{FF2B5EF4-FFF2-40B4-BE49-F238E27FC236}">
                <a16:creationId xmlns:a16="http://schemas.microsoft.com/office/drawing/2014/main" id="{42273915-BAC7-B3B8-4776-B6DF4BD07414}"/>
              </a:ext>
            </a:extLst>
          </p:cNvPr>
          <p:cNvSpPr>
            <a:spLocks noGrp="1"/>
          </p:cNvSpPr>
          <p:nvPr>
            <p:ph idx="1"/>
          </p:nvPr>
        </p:nvSpPr>
        <p:spPr/>
        <p:txBody>
          <a:bodyPr/>
          <a:lstStyle/>
          <a:p>
            <a:r>
              <a:rPr lang="en-US" dirty="0"/>
              <a:t>My Goal</a:t>
            </a:r>
          </a:p>
          <a:p>
            <a:pPr lvl="1"/>
            <a:r>
              <a:rPr lang="en-US" dirty="0"/>
              <a:t>Create Awareness of the current study on Act 250 and proposal that is going to the legislature in January</a:t>
            </a:r>
          </a:p>
          <a:p>
            <a:pPr lvl="1"/>
            <a:r>
              <a:rPr lang="en-US" dirty="0"/>
              <a:t>Understand areas that Act 250 is and isn’t working for the development community.</a:t>
            </a:r>
          </a:p>
          <a:p>
            <a:pPr lvl="1"/>
            <a:r>
              <a:rPr lang="en-US" dirty="0"/>
              <a:t>Gain SMART (specific, measurable, achievable, relevant, timely) feedback to influence legislative advocacy and action to move into the next evolution of Vermont land use policy.  </a:t>
            </a:r>
          </a:p>
          <a:p>
            <a:pPr lvl="1"/>
            <a:endParaRPr lang="en-US" dirty="0"/>
          </a:p>
          <a:p>
            <a:r>
              <a:rPr lang="en-US" dirty="0"/>
              <a:t>What are your goals for this session? </a:t>
            </a:r>
          </a:p>
        </p:txBody>
      </p:sp>
    </p:spTree>
    <p:extLst>
      <p:ext uri="{BB962C8B-B14F-4D97-AF65-F5344CB8AC3E}">
        <p14:creationId xmlns:p14="http://schemas.microsoft.com/office/powerpoint/2010/main" val="4195893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F34DD-FD01-A767-5004-9FF0BFB45E82}"/>
              </a:ext>
            </a:extLst>
          </p:cNvPr>
          <p:cNvSpPr>
            <a:spLocks noGrp="1"/>
          </p:cNvSpPr>
          <p:nvPr>
            <p:ph type="title"/>
          </p:nvPr>
        </p:nvSpPr>
        <p:spPr/>
        <p:txBody>
          <a:bodyPr/>
          <a:lstStyle/>
          <a:p>
            <a:r>
              <a:rPr lang="en-US" dirty="0"/>
              <a:t>History of Act 250</a:t>
            </a:r>
          </a:p>
        </p:txBody>
      </p:sp>
      <p:pic>
        <p:nvPicPr>
          <p:cNvPr id="5" name="Picture 4">
            <a:extLst>
              <a:ext uri="{FF2B5EF4-FFF2-40B4-BE49-F238E27FC236}">
                <a16:creationId xmlns:a16="http://schemas.microsoft.com/office/drawing/2014/main" id="{1B611BCC-E629-E23B-76E4-9700072594F2}"/>
              </a:ext>
            </a:extLst>
          </p:cNvPr>
          <p:cNvPicPr>
            <a:picLocks noChangeAspect="1"/>
          </p:cNvPicPr>
          <p:nvPr/>
        </p:nvPicPr>
        <p:blipFill>
          <a:blip r:embed="rId2"/>
          <a:stretch>
            <a:fillRect/>
          </a:stretch>
        </p:blipFill>
        <p:spPr>
          <a:xfrm>
            <a:off x="1676400" y="3011585"/>
            <a:ext cx="5018243" cy="2011550"/>
          </a:xfrm>
          <a:prstGeom prst="rect">
            <a:avLst/>
          </a:prstGeom>
        </p:spPr>
      </p:pic>
      <p:pic>
        <p:nvPicPr>
          <p:cNvPr id="7" name="Picture 6">
            <a:extLst>
              <a:ext uri="{FF2B5EF4-FFF2-40B4-BE49-F238E27FC236}">
                <a16:creationId xmlns:a16="http://schemas.microsoft.com/office/drawing/2014/main" id="{81DFB1E1-F47F-C291-1201-8987452F9BBC}"/>
              </a:ext>
            </a:extLst>
          </p:cNvPr>
          <p:cNvPicPr>
            <a:picLocks noChangeAspect="1"/>
          </p:cNvPicPr>
          <p:nvPr/>
        </p:nvPicPr>
        <p:blipFill>
          <a:blip r:embed="rId3"/>
          <a:stretch>
            <a:fillRect/>
          </a:stretch>
        </p:blipFill>
        <p:spPr>
          <a:xfrm rot="21180219">
            <a:off x="208464" y="1270744"/>
            <a:ext cx="2618211" cy="3401160"/>
          </a:xfrm>
          <a:prstGeom prst="rect">
            <a:avLst/>
          </a:prstGeom>
        </p:spPr>
      </p:pic>
      <p:pic>
        <p:nvPicPr>
          <p:cNvPr id="9" name="Picture 8">
            <a:extLst>
              <a:ext uri="{FF2B5EF4-FFF2-40B4-BE49-F238E27FC236}">
                <a16:creationId xmlns:a16="http://schemas.microsoft.com/office/drawing/2014/main" id="{1A8ABF81-91C0-0368-F78A-8358D4E8C472}"/>
              </a:ext>
            </a:extLst>
          </p:cNvPr>
          <p:cNvPicPr>
            <a:picLocks noChangeAspect="1"/>
          </p:cNvPicPr>
          <p:nvPr/>
        </p:nvPicPr>
        <p:blipFill>
          <a:blip r:embed="rId4"/>
          <a:stretch>
            <a:fillRect/>
          </a:stretch>
        </p:blipFill>
        <p:spPr>
          <a:xfrm rot="274035">
            <a:off x="6448763" y="1214472"/>
            <a:ext cx="2420570" cy="3685110"/>
          </a:xfrm>
          <a:prstGeom prst="rect">
            <a:avLst/>
          </a:prstGeom>
        </p:spPr>
      </p:pic>
      <p:pic>
        <p:nvPicPr>
          <p:cNvPr id="4" name="Content Placeholder 3">
            <a:extLst>
              <a:ext uri="{FF2B5EF4-FFF2-40B4-BE49-F238E27FC236}">
                <a16:creationId xmlns:a16="http://schemas.microsoft.com/office/drawing/2014/main" id="{CB7AC534-3CC6-A47D-9142-F40C7142C3D5}"/>
              </a:ext>
            </a:extLst>
          </p:cNvPr>
          <p:cNvPicPr>
            <a:picLocks noGrp="1" noChangeAspect="1"/>
          </p:cNvPicPr>
          <p:nvPr>
            <p:ph idx="1"/>
          </p:nvPr>
        </p:nvPicPr>
        <p:blipFill>
          <a:blip r:embed="rId5"/>
          <a:stretch>
            <a:fillRect/>
          </a:stretch>
        </p:blipFill>
        <p:spPr>
          <a:xfrm>
            <a:off x="2603962" y="1504950"/>
            <a:ext cx="4053837" cy="1887323"/>
          </a:xfrm>
          <a:prstGeom prst="rect">
            <a:avLst/>
          </a:prstGeom>
        </p:spPr>
      </p:pic>
    </p:spTree>
    <p:extLst>
      <p:ext uri="{BB962C8B-B14F-4D97-AF65-F5344CB8AC3E}">
        <p14:creationId xmlns:p14="http://schemas.microsoft.com/office/powerpoint/2010/main" val="2368308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F1EAD-150B-CB11-8383-40F62C31E388}"/>
              </a:ext>
            </a:extLst>
          </p:cNvPr>
          <p:cNvSpPr>
            <a:spLocks noGrp="1"/>
          </p:cNvSpPr>
          <p:nvPr>
            <p:ph type="title"/>
          </p:nvPr>
        </p:nvSpPr>
        <p:spPr>
          <a:xfrm>
            <a:off x="-76200" y="10893"/>
            <a:ext cx="9144000" cy="1093434"/>
          </a:xfrm>
        </p:spPr>
        <p:txBody>
          <a:bodyPr/>
          <a:lstStyle/>
          <a:p>
            <a:r>
              <a:rPr lang="en-US" sz="4800" dirty="0"/>
              <a:t>Overview of Act 250- </a:t>
            </a:r>
            <a:r>
              <a:rPr lang="en-US" sz="3600" dirty="0"/>
              <a:t>NRB Website</a:t>
            </a:r>
          </a:p>
        </p:txBody>
      </p:sp>
      <p:sp>
        <p:nvSpPr>
          <p:cNvPr id="3" name="Content Placeholder 2">
            <a:extLst>
              <a:ext uri="{FF2B5EF4-FFF2-40B4-BE49-F238E27FC236}">
                <a16:creationId xmlns:a16="http://schemas.microsoft.com/office/drawing/2014/main" id="{01903906-CBC5-4D13-EB95-D03001D9B197}"/>
              </a:ext>
            </a:extLst>
          </p:cNvPr>
          <p:cNvSpPr>
            <a:spLocks noGrp="1"/>
          </p:cNvSpPr>
          <p:nvPr>
            <p:ph idx="1"/>
          </p:nvPr>
        </p:nvSpPr>
        <p:spPr>
          <a:xfrm>
            <a:off x="457200" y="2141185"/>
            <a:ext cx="4114800" cy="2895599"/>
          </a:xfrm>
        </p:spPr>
        <p:txBody>
          <a:bodyPr>
            <a:normAutofit fontScale="62500" lnSpcReduction="20000"/>
          </a:bodyPr>
          <a:lstStyle/>
          <a:p>
            <a:r>
              <a:rPr lang="en-US" b="0" i="0" dirty="0">
                <a:solidFill>
                  <a:srgbClr val="1B1B1B"/>
                </a:solidFill>
                <a:effectLst/>
                <a:latin typeface="Source Sans Pro Web"/>
              </a:rPr>
              <a:t>The law provides a public, quasi-judicial process for reviewing and managing the</a:t>
            </a:r>
            <a:r>
              <a:rPr lang="en-US" b="0" i="0" u="sng" dirty="0">
                <a:solidFill>
                  <a:srgbClr val="1B1B1B"/>
                </a:solidFill>
                <a:effectLst/>
                <a:latin typeface="Source Sans Pro Web"/>
              </a:rPr>
              <a:t> environmental, social and fiscal consequences</a:t>
            </a:r>
            <a:r>
              <a:rPr lang="en-US" b="0" i="0" dirty="0">
                <a:solidFill>
                  <a:srgbClr val="1B1B1B"/>
                </a:solidFill>
                <a:effectLst/>
                <a:latin typeface="Source Sans Pro Web"/>
              </a:rPr>
              <a:t> of major subdivisions and developments in Vermont. </a:t>
            </a:r>
          </a:p>
          <a:p>
            <a:endParaRPr lang="en-US" b="0" i="0" dirty="0">
              <a:solidFill>
                <a:srgbClr val="1B1B1B"/>
              </a:solidFill>
              <a:effectLst/>
              <a:latin typeface="Source Sans Pro Web"/>
            </a:endParaRPr>
          </a:p>
          <a:p>
            <a:r>
              <a:rPr lang="en-US" b="0" i="0" dirty="0">
                <a:solidFill>
                  <a:srgbClr val="1B1B1B"/>
                </a:solidFill>
                <a:effectLst/>
                <a:latin typeface="Source Sans Pro Web"/>
              </a:rPr>
              <a:t>It assures that larger developments compliment Vermont’s unique landscape, economy and community needs. </a:t>
            </a:r>
          </a:p>
          <a:p>
            <a:endParaRPr lang="en-US" b="0" i="0" dirty="0">
              <a:solidFill>
                <a:srgbClr val="1B1B1B"/>
              </a:solidFill>
              <a:effectLst/>
              <a:latin typeface="Source Sans Pro Web"/>
            </a:endParaRPr>
          </a:p>
          <a:p>
            <a:r>
              <a:rPr lang="en-US" b="0" i="0" dirty="0">
                <a:solidFill>
                  <a:srgbClr val="1B1B1B"/>
                </a:solidFill>
                <a:effectLst/>
                <a:latin typeface="Source Sans Pro Web"/>
              </a:rPr>
              <a:t>One of the strengths of Act 250 is the access it provides to neighbors and other interested parties to participate in the development review process. </a:t>
            </a:r>
            <a:endParaRPr lang="en-US" dirty="0"/>
          </a:p>
        </p:txBody>
      </p:sp>
      <p:pic>
        <p:nvPicPr>
          <p:cNvPr id="23" name="Picture 22" descr="A town with a steeple and trees in the background&#10;&#10;Description automatically generated">
            <a:extLst>
              <a:ext uri="{FF2B5EF4-FFF2-40B4-BE49-F238E27FC236}">
                <a16:creationId xmlns:a16="http://schemas.microsoft.com/office/drawing/2014/main" id="{6BF4E070-192B-3499-8E3E-7F2FFE34AEC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29200" y="2297464"/>
            <a:ext cx="3476171" cy="2463736"/>
          </a:xfrm>
          <a:prstGeom prst="rect">
            <a:avLst/>
          </a:prstGeom>
        </p:spPr>
      </p:pic>
      <p:pic>
        <p:nvPicPr>
          <p:cNvPr id="25" name="Picture 24">
            <a:extLst>
              <a:ext uri="{FF2B5EF4-FFF2-40B4-BE49-F238E27FC236}">
                <a16:creationId xmlns:a16="http://schemas.microsoft.com/office/drawing/2014/main" id="{6BD8F4CA-B1D0-AF15-E3FE-456F3D04020D}"/>
              </a:ext>
            </a:extLst>
          </p:cNvPr>
          <p:cNvPicPr>
            <a:picLocks noChangeAspect="1"/>
          </p:cNvPicPr>
          <p:nvPr/>
        </p:nvPicPr>
        <p:blipFill>
          <a:blip r:embed="rId4"/>
          <a:stretch>
            <a:fillRect/>
          </a:stretch>
        </p:blipFill>
        <p:spPr>
          <a:xfrm>
            <a:off x="0" y="1113852"/>
            <a:ext cx="9144000" cy="866350"/>
          </a:xfrm>
          <a:prstGeom prst="rect">
            <a:avLst/>
          </a:prstGeom>
        </p:spPr>
      </p:pic>
    </p:spTree>
    <p:extLst>
      <p:ext uri="{BB962C8B-B14F-4D97-AF65-F5344CB8AC3E}">
        <p14:creationId xmlns:p14="http://schemas.microsoft.com/office/powerpoint/2010/main" val="2753422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CEC4CC-72CD-C617-8A76-0AF0E29BB27A}"/>
              </a:ext>
            </a:extLst>
          </p:cNvPr>
          <p:cNvPicPr>
            <a:picLocks noChangeAspect="1"/>
          </p:cNvPicPr>
          <p:nvPr/>
        </p:nvPicPr>
        <p:blipFill rotWithShape="1">
          <a:blip r:embed="rId2"/>
          <a:srcRect l="12223" t="15603" r="14272" b="20407"/>
          <a:stretch/>
        </p:blipFill>
        <p:spPr>
          <a:xfrm>
            <a:off x="1821034" y="181252"/>
            <a:ext cx="5501931" cy="4780996"/>
          </a:xfrm>
          <a:prstGeom prst="rect">
            <a:avLst/>
          </a:prstGeom>
        </p:spPr>
      </p:pic>
    </p:spTree>
    <p:extLst>
      <p:ext uri="{BB962C8B-B14F-4D97-AF65-F5344CB8AC3E}">
        <p14:creationId xmlns:p14="http://schemas.microsoft.com/office/powerpoint/2010/main" val="2892314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33F0-B4B5-8BB5-9627-B59F9D34ED74}"/>
              </a:ext>
            </a:extLst>
          </p:cNvPr>
          <p:cNvSpPr>
            <a:spLocks noGrp="1"/>
          </p:cNvSpPr>
          <p:nvPr>
            <p:ph type="title"/>
          </p:nvPr>
        </p:nvSpPr>
        <p:spPr/>
        <p:txBody>
          <a:bodyPr/>
          <a:lstStyle/>
          <a:p>
            <a:r>
              <a:rPr lang="en-US" dirty="0"/>
              <a:t>Act 250 Criteria</a:t>
            </a:r>
          </a:p>
        </p:txBody>
      </p:sp>
      <p:sp>
        <p:nvSpPr>
          <p:cNvPr id="3" name="Content Placeholder 2">
            <a:extLst>
              <a:ext uri="{FF2B5EF4-FFF2-40B4-BE49-F238E27FC236}">
                <a16:creationId xmlns:a16="http://schemas.microsoft.com/office/drawing/2014/main" id="{3055DD22-B8D8-9242-BE2A-362978526D30}"/>
              </a:ext>
            </a:extLst>
          </p:cNvPr>
          <p:cNvSpPr>
            <a:spLocks noGrp="1"/>
          </p:cNvSpPr>
          <p:nvPr>
            <p:ph idx="1"/>
          </p:nvPr>
        </p:nvSpPr>
        <p:spPr>
          <a:xfrm>
            <a:off x="463062" y="1352550"/>
            <a:ext cx="3962400" cy="3394472"/>
          </a:xfrm>
        </p:spPr>
        <p:txBody>
          <a:bodyPr>
            <a:normAutofit fontScale="70000" lnSpcReduction="20000"/>
          </a:bodyPr>
          <a:lstStyle/>
          <a:p>
            <a:pPr algn="l">
              <a:buFont typeface="Arial" panose="020B0604020202020204" pitchFamily="34" charset="0"/>
              <a:buChar char="•"/>
            </a:pPr>
            <a:r>
              <a:rPr lang="en-US" b="0" i="0" dirty="0">
                <a:solidFill>
                  <a:srgbClr val="1B1B1B"/>
                </a:solidFill>
                <a:effectLst/>
                <a:latin typeface="Source Sans Pro Web"/>
              </a:rPr>
              <a:t>Criterion 1: Air and water pollution</a:t>
            </a:r>
          </a:p>
          <a:p>
            <a:pPr marL="742950" lvl="1" indent="-285750" algn="l">
              <a:buFont typeface="Arial" panose="020B0604020202020204" pitchFamily="34" charset="0"/>
              <a:buChar char="•"/>
            </a:pPr>
            <a:r>
              <a:rPr lang="en-US" b="0" i="0" dirty="0">
                <a:solidFill>
                  <a:srgbClr val="1B1B1B"/>
                </a:solidFill>
                <a:effectLst/>
                <a:latin typeface="Source Sans Pro Web"/>
              </a:rPr>
              <a:t>1(A): Headwaters</a:t>
            </a:r>
          </a:p>
          <a:p>
            <a:pPr marL="742950" lvl="1" indent="-285750" algn="l">
              <a:buFont typeface="Arial" panose="020B0604020202020204" pitchFamily="34" charset="0"/>
              <a:buChar char="•"/>
            </a:pPr>
            <a:r>
              <a:rPr lang="en-US" b="0" i="0" dirty="0">
                <a:solidFill>
                  <a:srgbClr val="1B1B1B"/>
                </a:solidFill>
                <a:effectLst/>
                <a:latin typeface="Source Sans Pro Web"/>
              </a:rPr>
              <a:t>1(B): Waste disposal</a:t>
            </a:r>
          </a:p>
          <a:p>
            <a:pPr marL="742950" lvl="1" indent="-285750" algn="l">
              <a:buFont typeface="Arial" panose="020B0604020202020204" pitchFamily="34" charset="0"/>
              <a:buChar char="•"/>
            </a:pPr>
            <a:r>
              <a:rPr lang="en-US" b="0" i="0" dirty="0">
                <a:solidFill>
                  <a:srgbClr val="1B1B1B"/>
                </a:solidFill>
                <a:effectLst/>
                <a:latin typeface="Source Sans Pro Web"/>
              </a:rPr>
              <a:t>1(C): Water conservation</a:t>
            </a:r>
          </a:p>
          <a:p>
            <a:pPr marL="742950" lvl="1" indent="-285750" algn="l">
              <a:buFont typeface="Arial" panose="020B0604020202020204" pitchFamily="34" charset="0"/>
              <a:buChar char="•"/>
            </a:pPr>
            <a:r>
              <a:rPr lang="en-US" b="0" i="0" dirty="0">
                <a:solidFill>
                  <a:srgbClr val="1B1B1B"/>
                </a:solidFill>
                <a:effectLst/>
                <a:latin typeface="Source Sans Pro Web"/>
              </a:rPr>
              <a:t>1(D): Floodways</a:t>
            </a:r>
          </a:p>
          <a:p>
            <a:pPr marL="742950" lvl="1" indent="-285750" algn="l">
              <a:buFont typeface="Arial" panose="020B0604020202020204" pitchFamily="34" charset="0"/>
              <a:buChar char="•"/>
            </a:pPr>
            <a:r>
              <a:rPr lang="en-US" b="0" i="0" dirty="0">
                <a:solidFill>
                  <a:srgbClr val="1B1B1B"/>
                </a:solidFill>
                <a:effectLst/>
                <a:latin typeface="Source Sans Pro Web"/>
              </a:rPr>
              <a:t>1(E): Streams</a:t>
            </a:r>
          </a:p>
          <a:p>
            <a:pPr marL="742950" lvl="1" indent="-285750" algn="l">
              <a:buFont typeface="Arial" panose="020B0604020202020204" pitchFamily="34" charset="0"/>
              <a:buChar char="•"/>
            </a:pPr>
            <a:r>
              <a:rPr lang="en-US" b="0" i="0" dirty="0">
                <a:solidFill>
                  <a:srgbClr val="1B1B1B"/>
                </a:solidFill>
                <a:effectLst/>
                <a:latin typeface="Source Sans Pro Web"/>
              </a:rPr>
              <a:t>1(F): Shorelines</a:t>
            </a:r>
          </a:p>
          <a:p>
            <a:pPr marL="742950" lvl="1" indent="-285750" algn="l">
              <a:buFont typeface="Arial" panose="020B0604020202020204" pitchFamily="34" charset="0"/>
              <a:buChar char="•"/>
            </a:pPr>
            <a:r>
              <a:rPr lang="en-US" b="0" i="0" dirty="0">
                <a:solidFill>
                  <a:srgbClr val="1B1B1B"/>
                </a:solidFill>
                <a:effectLst/>
                <a:latin typeface="Source Sans Pro Web"/>
              </a:rPr>
              <a:t>1(G): Wetlands</a:t>
            </a:r>
          </a:p>
          <a:p>
            <a:pPr algn="l">
              <a:buFont typeface="Arial" panose="020B0604020202020204" pitchFamily="34" charset="0"/>
              <a:buChar char="•"/>
            </a:pPr>
            <a:r>
              <a:rPr lang="en-US" b="0" i="0" dirty="0">
                <a:solidFill>
                  <a:srgbClr val="1B1B1B"/>
                </a:solidFill>
                <a:effectLst/>
                <a:latin typeface="Source Sans Pro Web"/>
              </a:rPr>
              <a:t>Criterion 2: Water supply</a:t>
            </a:r>
          </a:p>
          <a:p>
            <a:pPr algn="l">
              <a:buFont typeface="Arial" panose="020B0604020202020204" pitchFamily="34" charset="0"/>
              <a:buChar char="•"/>
            </a:pPr>
            <a:r>
              <a:rPr lang="en-US" b="0" i="0" dirty="0">
                <a:solidFill>
                  <a:srgbClr val="1B1B1B"/>
                </a:solidFill>
                <a:effectLst/>
                <a:latin typeface="Source Sans Pro Web"/>
              </a:rPr>
              <a:t>Criterion 3: Impact on water supply</a:t>
            </a:r>
          </a:p>
          <a:p>
            <a:pPr algn="l">
              <a:buFont typeface="Arial" panose="020B0604020202020204" pitchFamily="34" charset="0"/>
              <a:buChar char="•"/>
            </a:pPr>
            <a:r>
              <a:rPr lang="en-US" b="0" i="0" dirty="0">
                <a:solidFill>
                  <a:srgbClr val="1B1B1B"/>
                </a:solidFill>
                <a:effectLst/>
                <a:latin typeface="Source Sans Pro Web"/>
              </a:rPr>
              <a:t>Criterion 4: Erosion and capacity of soil to hold water</a:t>
            </a:r>
          </a:p>
          <a:p>
            <a:pPr algn="l">
              <a:buFont typeface="Arial" panose="020B0604020202020204" pitchFamily="34" charset="0"/>
              <a:buChar char="•"/>
            </a:pPr>
            <a:r>
              <a:rPr lang="en-US" b="0" i="0" dirty="0">
                <a:solidFill>
                  <a:srgbClr val="1B1B1B"/>
                </a:solidFill>
                <a:effectLst/>
                <a:latin typeface="Source Sans Pro Web"/>
              </a:rPr>
              <a:t>Criterion 5: Transportation</a:t>
            </a:r>
          </a:p>
          <a:p>
            <a:pPr marL="742950" lvl="1" indent="-285750" algn="l">
              <a:buFont typeface="Arial" panose="020B0604020202020204" pitchFamily="34" charset="0"/>
              <a:buChar char="•"/>
            </a:pPr>
            <a:r>
              <a:rPr lang="en-US" b="0" i="0" dirty="0">
                <a:solidFill>
                  <a:srgbClr val="1B1B1B"/>
                </a:solidFill>
                <a:effectLst/>
                <a:latin typeface="Source Sans Pro Web"/>
              </a:rPr>
              <a:t>5(A): Traffic</a:t>
            </a:r>
          </a:p>
          <a:p>
            <a:pPr marL="742950" lvl="1" indent="-285750" algn="l">
              <a:buFont typeface="Arial" panose="020B0604020202020204" pitchFamily="34" charset="0"/>
              <a:buChar char="•"/>
            </a:pPr>
            <a:r>
              <a:rPr lang="en-US" b="0" i="0" dirty="0">
                <a:solidFill>
                  <a:srgbClr val="1B1B1B"/>
                </a:solidFill>
                <a:effectLst/>
                <a:latin typeface="Source Sans Pro Web"/>
              </a:rPr>
              <a:t>5(B): Transportation</a:t>
            </a:r>
          </a:p>
          <a:p>
            <a:endParaRPr lang="en-US" dirty="0"/>
          </a:p>
        </p:txBody>
      </p:sp>
      <p:sp>
        <p:nvSpPr>
          <p:cNvPr id="4" name="Content Placeholder 2">
            <a:extLst>
              <a:ext uri="{FF2B5EF4-FFF2-40B4-BE49-F238E27FC236}">
                <a16:creationId xmlns:a16="http://schemas.microsoft.com/office/drawing/2014/main" id="{D9F596E0-6320-9F31-285E-348511E67492}"/>
              </a:ext>
            </a:extLst>
          </p:cNvPr>
          <p:cNvSpPr txBox="1">
            <a:spLocks/>
          </p:cNvSpPr>
          <p:nvPr/>
        </p:nvSpPr>
        <p:spPr>
          <a:xfrm>
            <a:off x="4425462" y="1352550"/>
            <a:ext cx="3962400" cy="3394472"/>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solidFill>
                  <a:srgbClr val="1B1B1B"/>
                </a:solidFill>
                <a:latin typeface="Source Sans Pro Web"/>
              </a:rPr>
              <a:t>Criterion 6: Educational services</a:t>
            </a:r>
          </a:p>
          <a:p>
            <a:r>
              <a:rPr lang="en-US" dirty="0">
                <a:solidFill>
                  <a:srgbClr val="1B1B1B"/>
                </a:solidFill>
                <a:latin typeface="Source Sans Pro Web"/>
              </a:rPr>
              <a:t>Criterion 7: Municipal services</a:t>
            </a:r>
          </a:p>
          <a:p>
            <a:r>
              <a:rPr lang="en-US" dirty="0">
                <a:solidFill>
                  <a:srgbClr val="1B1B1B"/>
                </a:solidFill>
                <a:latin typeface="Source Sans Pro Web"/>
              </a:rPr>
              <a:t>Criterion 8: Aesthetics, scenic and natural beauty</a:t>
            </a:r>
          </a:p>
          <a:p>
            <a:pPr lvl="1">
              <a:buFont typeface="Arial" panose="020B0604020202020204" pitchFamily="34" charset="0"/>
              <a:buChar char="•"/>
            </a:pPr>
            <a:r>
              <a:rPr lang="en-US" dirty="0">
                <a:solidFill>
                  <a:srgbClr val="1B1B1B"/>
                </a:solidFill>
                <a:latin typeface="Source Sans Pro Web"/>
              </a:rPr>
              <a:t>Historic sites</a:t>
            </a:r>
          </a:p>
          <a:p>
            <a:pPr lvl="1">
              <a:buFont typeface="Arial" panose="020B0604020202020204" pitchFamily="34" charset="0"/>
              <a:buChar char="•"/>
            </a:pPr>
            <a:r>
              <a:rPr lang="en-US" dirty="0">
                <a:solidFill>
                  <a:srgbClr val="1B1B1B"/>
                </a:solidFill>
                <a:latin typeface="Source Sans Pro Web"/>
              </a:rPr>
              <a:t>Historic sites - archeology</a:t>
            </a:r>
          </a:p>
          <a:p>
            <a:pPr lvl="1">
              <a:buFont typeface="Arial" panose="020B0604020202020204" pitchFamily="34" charset="0"/>
              <a:buChar char="•"/>
            </a:pPr>
            <a:r>
              <a:rPr lang="en-US" dirty="0">
                <a:solidFill>
                  <a:srgbClr val="1B1B1B"/>
                </a:solidFill>
                <a:latin typeface="Source Sans Pro Web"/>
              </a:rPr>
              <a:t>Rare and irreplaceable natural areas</a:t>
            </a:r>
          </a:p>
          <a:p>
            <a:pPr lvl="1">
              <a:buFont typeface="Arial" panose="020B0604020202020204" pitchFamily="34" charset="0"/>
              <a:buChar char="•"/>
            </a:pPr>
            <a:r>
              <a:rPr lang="en-US" dirty="0">
                <a:solidFill>
                  <a:srgbClr val="1B1B1B"/>
                </a:solidFill>
                <a:latin typeface="Source Sans Pro Web"/>
              </a:rPr>
              <a:t>8(A): Necessary wildlife habitat</a:t>
            </a:r>
          </a:p>
          <a:p>
            <a:r>
              <a:rPr lang="en-US" dirty="0">
                <a:solidFill>
                  <a:srgbClr val="1B1B1B"/>
                </a:solidFill>
                <a:latin typeface="Source Sans Pro Web"/>
              </a:rPr>
              <a:t>Criterion 9</a:t>
            </a:r>
          </a:p>
          <a:p>
            <a:pPr lvl="1">
              <a:buFont typeface="Arial" panose="020B0604020202020204" pitchFamily="34" charset="0"/>
              <a:buChar char="•"/>
            </a:pPr>
            <a:r>
              <a:rPr lang="en-US" dirty="0">
                <a:solidFill>
                  <a:srgbClr val="1B1B1B"/>
                </a:solidFill>
                <a:latin typeface="Source Sans Pro Web"/>
              </a:rPr>
              <a:t>9(A): Impact of growth</a:t>
            </a:r>
          </a:p>
          <a:p>
            <a:pPr lvl="1">
              <a:buFont typeface="Arial" panose="020B0604020202020204" pitchFamily="34" charset="0"/>
              <a:buChar char="•"/>
            </a:pPr>
            <a:r>
              <a:rPr lang="en-US" dirty="0">
                <a:solidFill>
                  <a:srgbClr val="1B1B1B"/>
                </a:solidFill>
                <a:latin typeface="Source Sans Pro Web"/>
              </a:rPr>
              <a:t>9(B): Primary agricultural soils</a:t>
            </a:r>
          </a:p>
          <a:p>
            <a:pPr lvl="1">
              <a:buFont typeface="Arial" panose="020B0604020202020204" pitchFamily="34" charset="0"/>
              <a:buChar char="•"/>
            </a:pPr>
            <a:r>
              <a:rPr lang="en-US" dirty="0">
                <a:solidFill>
                  <a:srgbClr val="1B1B1B"/>
                </a:solidFill>
                <a:latin typeface="Source Sans Pro Web"/>
              </a:rPr>
              <a:t>9(C): Productive forest soils</a:t>
            </a:r>
          </a:p>
          <a:p>
            <a:pPr lvl="1">
              <a:buFont typeface="Arial" panose="020B0604020202020204" pitchFamily="34" charset="0"/>
              <a:buChar char="•"/>
            </a:pPr>
            <a:r>
              <a:rPr lang="en-US" dirty="0">
                <a:solidFill>
                  <a:srgbClr val="1B1B1B"/>
                </a:solidFill>
                <a:latin typeface="Source Sans Pro Web"/>
              </a:rPr>
              <a:t>9(D): Earth resources</a:t>
            </a:r>
          </a:p>
          <a:p>
            <a:pPr lvl="1">
              <a:buFont typeface="Arial" panose="020B0604020202020204" pitchFamily="34" charset="0"/>
              <a:buChar char="•"/>
            </a:pPr>
            <a:r>
              <a:rPr lang="en-US" dirty="0">
                <a:solidFill>
                  <a:srgbClr val="1B1B1B"/>
                </a:solidFill>
                <a:latin typeface="Source Sans Pro Web"/>
              </a:rPr>
              <a:t>9(E): Extraction of earth resources</a:t>
            </a:r>
          </a:p>
          <a:p>
            <a:pPr lvl="1">
              <a:buFont typeface="Arial" panose="020B0604020202020204" pitchFamily="34" charset="0"/>
              <a:buChar char="•"/>
            </a:pPr>
            <a:r>
              <a:rPr lang="en-US" dirty="0">
                <a:solidFill>
                  <a:srgbClr val="1B1B1B"/>
                </a:solidFill>
                <a:latin typeface="Source Sans Pro Web"/>
              </a:rPr>
              <a:t>9(F): Energy conservation</a:t>
            </a:r>
          </a:p>
          <a:p>
            <a:pPr lvl="1">
              <a:buFont typeface="Arial" panose="020B0604020202020204" pitchFamily="34" charset="0"/>
              <a:buChar char="•"/>
            </a:pPr>
            <a:r>
              <a:rPr lang="en-US" dirty="0">
                <a:solidFill>
                  <a:srgbClr val="1B1B1B"/>
                </a:solidFill>
                <a:latin typeface="Source Sans Pro Web"/>
              </a:rPr>
              <a:t>9(G): Private utility services</a:t>
            </a:r>
          </a:p>
          <a:p>
            <a:pPr lvl="1">
              <a:buFont typeface="Arial" panose="020B0604020202020204" pitchFamily="34" charset="0"/>
              <a:buChar char="•"/>
            </a:pPr>
            <a:r>
              <a:rPr lang="en-US" dirty="0">
                <a:solidFill>
                  <a:srgbClr val="1B1B1B"/>
                </a:solidFill>
                <a:latin typeface="Source Sans Pro Web"/>
              </a:rPr>
              <a:t>9(H): Costs of scattered development</a:t>
            </a:r>
          </a:p>
          <a:p>
            <a:pPr lvl="1">
              <a:buFont typeface="Arial" panose="020B0604020202020204" pitchFamily="34" charset="0"/>
              <a:buChar char="•"/>
            </a:pPr>
            <a:r>
              <a:rPr lang="en-US" dirty="0">
                <a:solidFill>
                  <a:srgbClr val="1B1B1B"/>
                </a:solidFill>
                <a:latin typeface="Source Sans Pro Web"/>
              </a:rPr>
              <a:t>9(J): Public utility services</a:t>
            </a:r>
          </a:p>
          <a:p>
            <a:pPr lvl="1">
              <a:buFont typeface="Arial" panose="020B0604020202020204" pitchFamily="34" charset="0"/>
              <a:buChar char="•"/>
            </a:pPr>
            <a:r>
              <a:rPr lang="en-US" dirty="0">
                <a:solidFill>
                  <a:srgbClr val="1B1B1B"/>
                </a:solidFill>
                <a:latin typeface="Source Sans Pro Web"/>
              </a:rPr>
              <a:t>9(K): Public investments</a:t>
            </a:r>
          </a:p>
          <a:p>
            <a:pPr lvl="1">
              <a:buFont typeface="Arial" panose="020B0604020202020204" pitchFamily="34" charset="0"/>
              <a:buChar char="•"/>
            </a:pPr>
            <a:r>
              <a:rPr lang="en-US" dirty="0">
                <a:solidFill>
                  <a:srgbClr val="1B1B1B"/>
                </a:solidFill>
                <a:latin typeface="Source Sans Pro Web"/>
              </a:rPr>
              <a:t>9(L): Settlement patterns (</a:t>
            </a:r>
            <a:r>
              <a:rPr lang="en-US" i="1" dirty="0">
                <a:solidFill>
                  <a:srgbClr val="1B1B1B"/>
                </a:solidFill>
                <a:latin typeface="Source Sans Pro Web"/>
              </a:rPr>
              <a:t>formerly "</a:t>
            </a:r>
            <a:r>
              <a:rPr lang="en-US" dirty="0">
                <a:solidFill>
                  <a:srgbClr val="1B1B1B"/>
                </a:solidFill>
                <a:latin typeface="Source Sans Pro Web"/>
              </a:rPr>
              <a:t>Rural growth areas")</a:t>
            </a:r>
          </a:p>
          <a:p>
            <a:r>
              <a:rPr lang="en-US" dirty="0">
                <a:solidFill>
                  <a:srgbClr val="1B1B1B"/>
                </a:solidFill>
                <a:latin typeface="Source Sans Pro Web"/>
              </a:rPr>
              <a:t>Criterion 10: Local and regional plans</a:t>
            </a:r>
          </a:p>
          <a:p>
            <a:endParaRPr lang="en-US" dirty="0"/>
          </a:p>
        </p:txBody>
      </p:sp>
    </p:spTree>
    <p:extLst>
      <p:ext uri="{BB962C8B-B14F-4D97-AF65-F5344CB8AC3E}">
        <p14:creationId xmlns:p14="http://schemas.microsoft.com/office/powerpoint/2010/main" val="2681856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D3BF4-2940-5407-8B4A-2566E17FF9FC}"/>
              </a:ext>
            </a:extLst>
          </p:cNvPr>
          <p:cNvSpPr>
            <a:spLocks noGrp="1"/>
          </p:cNvSpPr>
          <p:nvPr>
            <p:ph type="title"/>
          </p:nvPr>
        </p:nvSpPr>
        <p:spPr>
          <a:xfrm>
            <a:off x="457200" y="125612"/>
            <a:ext cx="8229600" cy="914400"/>
          </a:xfrm>
        </p:spPr>
        <p:txBody>
          <a:bodyPr/>
          <a:lstStyle/>
          <a:p>
            <a:r>
              <a:rPr lang="en-US" dirty="0"/>
              <a:t>Act 250 Process</a:t>
            </a:r>
          </a:p>
        </p:txBody>
      </p:sp>
      <p:pic>
        <p:nvPicPr>
          <p:cNvPr id="4" name="Picture 3">
            <a:extLst>
              <a:ext uri="{FF2B5EF4-FFF2-40B4-BE49-F238E27FC236}">
                <a16:creationId xmlns:a16="http://schemas.microsoft.com/office/drawing/2014/main" id="{27D96C9E-6147-0156-157A-77EBEED1069B}"/>
              </a:ext>
            </a:extLst>
          </p:cNvPr>
          <p:cNvPicPr>
            <a:picLocks noChangeAspect="1"/>
          </p:cNvPicPr>
          <p:nvPr/>
        </p:nvPicPr>
        <p:blipFill>
          <a:blip r:embed="rId2"/>
          <a:stretch>
            <a:fillRect/>
          </a:stretch>
        </p:blipFill>
        <p:spPr>
          <a:xfrm>
            <a:off x="594217" y="1040012"/>
            <a:ext cx="3584734" cy="3714750"/>
          </a:xfrm>
          <a:prstGeom prst="rect">
            <a:avLst/>
          </a:prstGeom>
        </p:spPr>
      </p:pic>
      <p:pic>
        <p:nvPicPr>
          <p:cNvPr id="5" name="Picture 4">
            <a:extLst>
              <a:ext uri="{FF2B5EF4-FFF2-40B4-BE49-F238E27FC236}">
                <a16:creationId xmlns:a16="http://schemas.microsoft.com/office/drawing/2014/main" id="{2E5D33A8-20BC-C2C2-49CE-336529C11D30}"/>
              </a:ext>
            </a:extLst>
          </p:cNvPr>
          <p:cNvPicPr>
            <a:picLocks noChangeAspect="1"/>
          </p:cNvPicPr>
          <p:nvPr/>
        </p:nvPicPr>
        <p:blipFill>
          <a:blip r:embed="rId3"/>
          <a:stretch>
            <a:fillRect/>
          </a:stretch>
        </p:blipFill>
        <p:spPr>
          <a:xfrm>
            <a:off x="4876800" y="1040012"/>
            <a:ext cx="3584733" cy="3970540"/>
          </a:xfrm>
          <a:prstGeom prst="rect">
            <a:avLst/>
          </a:prstGeom>
        </p:spPr>
      </p:pic>
    </p:spTree>
    <p:extLst>
      <p:ext uri="{BB962C8B-B14F-4D97-AF65-F5344CB8AC3E}">
        <p14:creationId xmlns:p14="http://schemas.microsoft.com/office/powerpoint/2010/main" val="22751635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7B09124BFBA4438DDF4D2394F0F407" ma:contentTypeVersion="25" ma:contentTypeDescription="Create a new document." ma:contentTypeScope="" ma:versionID="15c52ab18373597aec92db35e1725d4c">
  <xsd:schema xmlns:xsd="http://www.w3.org/2001/XMLSchema" xmlns:xs="http://www.w3.org/2001/XMLSchema" xmlns:p="http://schemas.microsoft.com/office/2006/metadata/properties" xmlns:ns2="3cb667e2-bf4d-4327-8d2e-417cd0e8d8a7" xmlns:ns3="cf4c8a20-f8d4-44ac-8d9b-c3566b6221d4" targetNamespace="http://schemas.microsoft.com/office/2006/metadata/properties" ma:root="true" ma:fieldsID="870b25f5ca7b02c0f4e44fd4fb9304eb" ns2:_="" ns3:_="">
    <xsd:import namespace="3cb667e2-bf4d-4327-8d2e-417cd0e8d8a7"/>
    <xsd:import namespace="cf4c8a20-f8d4-44ac-8d9b-c3566b6221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location" minOccurs="0"/>
                <xsd:element ref="ns2:a4f09fe5-f115-4e72-9b10-501643766413CountryOrRegion" minOccurs="0"/>
                <xsd:element ref="ns2:a4f09fe5-f115-4e72-9b10-501643766413State" minOccurs="0"/>
                <xsd:element ref="ns2:a4f09fe5-f115-4e72-9b10-501643766413City" minOccurs="0"/>
                <xsd:element ref="ns2:a4f09fe5-f115-4e72-9b10-501643766413PostalCode" minOccurs="0"/>
                <xsd:element ref="ns2:a4f09fe5-f115-4e72-9b10-501643766413Street" minOccurs="0"/>
                <xsd:element ref="ns2:a4f09fe5-f115-4e72-9b10-501643766413GeoLoc" minOccurs="0"/>
                <xsd:element ref="ns2:a4f09fe5-f115-4e72-9b10-501643766413DispNam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667e2-bf4d-4327-8d2e-417cd0e8d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c280ed-8012-439d-9a30-1f0a388a4716" ma:termSetId="09814cd3-568e-fe90-9814-8d621ff8fb84" ma:anchorId="fba54fb3-c3e1-fe81-a776-ca4b69148c4d" ma:open="true" ma:isKeyword="false">
      <xsd:complexType>
        <xsd:sequence>
          <xsd:element ref="pc:Terms" minOccurs="0" maxOccurs="1"/>
        </xsd:sequence>
      </xsd:complexType>
    </xsd:element>
    <xsd:element name="location" ma:index="24" nillable="true" ma:displayName="location" ma:format="Dropdown" ma:internalName="location">
      <xsd:simpleType>
        <xsd:restriction base="dms:Unknown"/>
      </xsd:simpleType>
    </xsd:element>
    <xsd:element name="a4f09fe5-f115-4e72-9b10-501643766413CountryOrRegion" ma:index="25" nillable="true" ma:displayName="location: Country/Region" ma:internalName="CountryOrRegion" ma:readOnly="true">
      <xsd:simpleType>
        <xsd:restriction base="dms:Text"/>
      </xsd:simpleType>
    </xsd:element>
    <xsd:element name="a4f09fe5-f115-4e72-9b10-501643766413State" ma:index="26" nillable="true" ma:displayName="location: State" ma:internalName="State" ma:readOnly="true">
      <xsd:simpleType>
        <xsd:restriction base="dms:Text"/>
      </xsd:simpleType>
    </xsd:element>
    <xsd:element name="a4f09fe5-f115-4e72-9b10-501643766413City" ma:index="27" nillable="true" ma:displayName="location: City" ma:internalName="City" ma:readOnly="true">
      <xsd:simpleType>
        <xsd:restriction base="dms:Text"/>
      </xsd:simpleType>
    </xsd:element>
    <xsd:element name="a4f09fe5-f115-4e72-9b10-501643766413PostalCode" ma:index="28" nillable="true" ma:displayName="location: Postal Code" ma:internalName="PostalCode" ma:readOnly="true">
      <xsd:simpleType>
        <xsd:restriction base="dms:Text"/>
      </xsd:simpleType>
    </xsd:element>
    <xsd:element name="a4f09fe5-f115-4e72-9b10-501643766413Street" ma:index="29" nillable="true" ma:displayName="location: Street" ma:internalName="Street" ma:readOnly="true">
      <xsd:simpleType>
        <xsd:restriction base="dms:Text"/>
      </xsd:simpleType>
    </xsd:element>
    <xsd:element name="a4f09fe5-f115-4e72-9b10-501643766413GeoLoc" ma:index="30" nillable="true" ma:displayName="location: Coordinates" ma:internalName="GeoLoc" ma:readOnly="true">
      <xsd:simpleType>
        <xsd:restriction base="dms:Unknown"/>
      </xsd:simpleType>
    </xsd:element>
    <xsd:element name="a4f09fe5-f115-4e72-9b10-501643766413DispName" ma:index="31" nillable="true" ma:displayName="location: Name" ma:internalName="DispName" ma:readOnly="true">
      <xsd:simpleType>
        <xsd:restriction base="dms:Text"/>
      </xsd:simple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4c8a20-f8d4-44ac-8d9b-c3566b6221d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e8271de-1027-4999-9d8f-518043e53fbd}" ma:internalName="TaxCatchAll" ma:showField="CatchAllData" ma:web="cf4c8a20-f8d4-44ac-8d9b-c3566b6221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ocation xmlns="3cb667e2-bf4d-4327-8d2e-417cd0e8d8a7" xsi:nil="true"/>
    <lcf76f155ced4ddcb4097134ff3c332f xmlns="3cb667e2-bf4d-4327-8d2e-417cd0e8d8a7">
      <Terms xmlns="http://schemas.microsoft.com/office/infopath/2007/PartnerControls"/>
    </lcf76f155ced4ddcb4097134ff3c332f>
    <TaxCatchAll xmlns="cf4c8a20-f8d4-44ac-8d9b-c3566b6221d4" xsi:nil="true"/>
  </documentManagement>
</p:properties>
</file>

<file path=customXml/itemProps1.xml><?xml version="1.0" encoding="utf-8"?>
<ds:datastoreItem xmlns:ds="http://schemas.openxmlformats.org/officeDocument/2006/customXml" ds:itemID="{EB7E95C7-B120-4592-A6C5-07241E75FD28}">
  <ds:schemaRefs>
    <ds:schemaRef ds:uri="http://schemas.microsoft.com/sharepoint/v3/contenttype/forms"/>
  </ds:schemaRefs>
</ds:datastoreItem>
</file>

<file path=customXml/itemProps2.xml><?xml version="1.0" encoding="utf-8"?>
<ds:datastoreItem xmlns:ds="http://schemas.openxmlformats.org/officeDocument/2006/customXml" ds:itemID="{F435DA98-3EBB-4FC1-B878-3C40EB4450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667e2-bf4d-4327-8d2e-417cd0e8d8a7"/>
    <ds:schemaRef ds:uri="cf4c8a20-f8d4-44ac-8d9b-c3566b6221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B4A4C1-42D7-4857-B0A0-2F8E940F160E}">
  <ds:schemaRefs>
    <ds:schemaRef ds:uri="http://schemas.openxmlformats.org/package/2006/metadata/core-properties"/>
    <ds:schemaRef ds:uri="http://schemas.microsoft.com/office/2006/documentManagement/types"/>
    <ds:schemaRef ds:uri="http://purl.org/dc/dcmitype/"/>
    <ds:schemaRef ds:uri="http://schemas.microsoft.com/office/2006/metadata/properties"/>
    <ds:schemaRef ds:uri="3cb667e2-bf4d-4327-8d2e-417cd0e8d8a7"/>
    <ds:schemaRef ds:uri="http://purl.org/dc/terms/"/>
    <ds:schemaRef ds:uri="http://purl.org/dc/elements/1.1/"/>
    <ds:schemaRef ds:uri="cf4c8a20-f8d4-44ac-8d9b-c3566b6221d4"/>
    <ds:schemaRef ds:uri="http://schemas.microsoft.com/office/infopath/2007/PartnerControls"/>
    <ds:schemaRef ds:uri="http://www.w3.org/XML/1998/namespace"/>
  </ds:schemaRefs>
</ds:datastoreItem>
</file>

<file path=docMetadata/LabelInfo.xml><?xml version="1.0" encoding="utf-8"?>
<clbl:labelList xmlns:clbl="http://schemas.microsoft.com/office/2020/mipLabelMetadata">
  <clbl:label id="{080738ae-3113-4c34-ba41-f6af9f218d1b}" enabled="0" method="" siteId="{080738ae-3113-4c34-ba41-f6af9f218d1b}" removed="1"/>
</clbl:labelList>
</file>

<file path=docProps/app.xml><?xml version="1.0" encoding="utf-8"?>
<Properties xmlns="http://schemas.openxmlformats.org/officeDocument/2006/extended-properties" xmlns:vt="http://schemas.openxmlformats.org/officeDocument/2006/docPropsVTypes">
  <Template>Executive</Template>
  <TotalTime>3472</TotalTime>
  <Words>1173</Words>
  <Application>Microsoft Office PowerPoint</Application>
  <PresentationFormat>On-screen Show (16:9)</PresentationFormat>
  <Paragraphs>152</Paragraphs>
  <Slides>23</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Calibri</vt:lpstr>
      <vt:lpstr>Calibri Light</vt:lpstr>
      <vt:lpstr>Century Gothic</vt:lpstr>
      <vt:lpstr>Courier New</vt:lpstr>
      <vt:lpstr>Lato</vt:lpstr>
      <vt:lpstr>Now Bold</vt:lpstr>
      <vt:lpstr>Open Sans</vt:lpstr>
      <vt:lpstr>Palatino Linotype</vt:lpstr>
      <vt:lpstr>Source Sans Pro Web</vt:lpstr>
      <vt:lpstr>Executive</vt:lpstr>
      <vt:lpstr>PowerPoint Presentation</vt:lpstr>
      <vt:lpstr>PowerPoint Presentation</vt:lpstr>
      <vt:lpstr>Poll- What Act 250 Quote do you most identify with?</vt:lpstr>
      <vt:lpstr>Session Goal</vt:lpstr>
      <vt:lpstr>History of Act 250</vt:lpstr>
      <vt:lpstr>Overview of Act 250- NRB Website</vt:lpstr>
      <vt:lpstr>PowerPoint Presentation</vt:lpstr>
      <vt:lpstr>Act 250 Criteria</vt:lpstr>
      <vt:lpstr>Act 250 Process</vt:lpstr>
      <vt:lpstr>What is your Act 250 experience? </vt:lpstr>
      <vt:lpstr>Housing Needs</vt:lpstr>
      <vt:lpstr>Why this?</vt:lpstr>
      <vt:lpstr>And This?</vt:lpstr>
      <vt:lpstr>And This?</vt:lpstr>
      <vt:lpstr>And Not That?</vt:lpstr>
      <vt:lpstr>Problems- Process and Reputational</vt:lpstr>
      <vt:lpstr>Let’s Study It!</vt:lpstr>
      <vt:lpstr>Updated Proposal on Jurisdiction</vt:lpstr>
      <vt:lpstr>Updated Proposal on Governance</vt:lpstr>
      <vt:lpstr>Small Group Discussions</vt:lpstr>
      <vt:lpstr>Let’s Act On It!</vt:lpstr>
      <vt:lpstr>STAY IN THE KNOW  AND ENGAGED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Antnia</dc:creator>
  <cp:lastModifiedBy>Megan Sullivan</cp:lastModifiedBy>
  <cp:revision>4</cp:revision>
  <dcterms:created xsi:type="dcterms:W3CDTF">2017-09-15T12:18:04Z</dcterms:created>
  <dcterms:modified xsi:type="dcterms:W3CDTF">2023-11-09T22:12:55Z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0x010100A37B09124BFBA4438DDF4D2394F0F407</vt:lpwstr>
  </property>
  <property fmtid="{D5CDD505-2E9C-101B-9397-08002B2CF9AE}" pid="3" name="MediaServiceImageTags">
    <vt:lpwstr/>
  </property>
</Properties>
</file>